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2"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84" r:id="rId20"/>
    <p:sldId id="285" r:id="rId21"/>
    <p:sldId id="281" r:id="rId22"/>
    <p:sldId id="286" r:id="rId23"/>
    <p:sldId id="282" r:id="rId24"/>
    <p:sldId id="287" r:id="rId25"/>
    <p:sldId id="283" r:id="rId26"/>
    <p:sldId id="288" r:id="rId27"/>
    <p:sldId id="257" r:id="rId28"/>
    <p:sldId id="289" r:id="rId29"/>
    <p:sldId id="290" r:id="rId30"/>
    <p:sldId id="291" r:id="rId31"/>
    <p:sldId id="292" r:id="rId32"/>
    <p:sldId id="293" r:id="rId33"/>
    <p:sldId id="294" r:id="rId34"/>
    <p:sldId id="260" r:id="rId35"/>
    <p:sldId id="258" r:id="rId36"/>
    <p:sldId id="295" r:id="rId37"/>
    <p:sldId id="296" r:id="rId38"/>
    <p:sldId id="297"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C22B33B-D2EB-4B55-AB1B-B360D7B66610}" type="datetimeFigureOut">
              <a:rPr lang="en-CA" smtClean="0"/>
              <a:t>2019-10-11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113228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22B33B-D2EB-4B55-AB1B-B360D7B66610}" type="datetimeFigureOut">
              <a:rPr lang="en-CA" smtClean="0"/>
              <a:t>2019-10-11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154741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22B33B-D2EB-4B55-AB1B-B360D7B66610}" type="datetimeFigureOut">
              <a:rPr lang="en-CA" smtClean="0"/>
              <a:t>2019-10-11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1716019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22B33B-D2EB-4B55-AB1B-B360D7B66610}" type="datetimeFigureOut">
              <a:rPr lang="en-CA" smtClean="0"/>
              <a:t>2019-10-11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386656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2B33B-D2EB-4B55-AB1B-B360D7B66610}" type="datetimeFigureOut">
              <a:rPr lang="en-CA" smtClean="0"/>
              <a:t>2019-10-11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518899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C22B33B-D2EB-4B55-AB1B-B360D7B66610}" type="datetimeFigureOut">
              <a:rPr lang="en-CA" smtClean="0"/>
              <a:t>2019-10-11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15773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C22B33B-D2EB-4B55-AB1B-B360D7B66610}" type="datetimeFigureOut">
              <a:rPr lang="en-CA" smtClean="0"/>
              <a:t>2019-10-11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20317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C22B33B-D2EB-4B55-AB1B-B360D7B66610}" type="datetimeFigureOut">
              <a:rPr lang="en-CA" smtClean="0"/>
              <a:t>2019-10-11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318526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2B33B-D2EB-4B55-AB1B-B360D7B66610}" type="datetimeFigureOut">
              <a:rPr lang="en-CA" smtClean="0"/>
              <a:t>2019-10-11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244752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2B33B-D2EB-4B55-AB1B-B360D7B66610}" type="datetimeFigureOut">
              <a:rPr lang="en-CA" smtClean="0"/>
              <a:t>2019-10-11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368440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2B33B-D2EB-4B55-AB1B-B360D7B66610}" type="datetimeFigureOut">
              <a:rPr lang="en-CA" smtClean="0"/>
              <a:t>2019-10-11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804FFB-A1A6-4BB1-93EF-79BFB9F6AE22}" type="slidenum">
              <a:rPr lang="en-CA" smtClean="0"/>
              <a:t>‹#›</a:t>
            </a:fld>
            <a:endParaRPr lang="en-CA"/>
          </a:p>
        </p:txBody>
      </p:sp>
    </p:spTree>
    <p:extLst>
      <p:ext uri="{BB962C8B-B14F-4D97-AF65-F5344CB8AC3E}">
        <p14:creationId xmlns:p14="http://schemas.microsoft.com/office/powerpoint/2010/main" val="70660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2B33B-D2EB-4B55-AB1B-B360D7B66610}" type="datetimeFigureOut">
              <a:rPr lang="en-CA" smtClean="0"/>
              <a:t>2019-10-11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04FFB-A1A6-4BB1-93EF-79BFB9F6AE22}" type="slidenum">
              <a:rPr lang="en-CA" smtClean="0"/>
              <a:t>‹#›</a:t>
            </a:fld>
            <a:endParaRPr lang="en-CA"/>
          </a:p>
        </p:txBody>
      </p:sp>
    </p:spTree>
    <p:extLst>
      <p:ext uri="{BB962C8B-B14F-4D97-AF65-F5344CB8AC3E}">
        <p14:creationId xmlns:p14="http://schemas.microsoft.com/office/powerpoint/2010/main" val="2202708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3017651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1569660"/>
          </a:xfrm>
          <a:prstGeom prst="rect">
            <a:avLst/>
          </a:prstGeom>
          <a:noFill/>
        </p:spPr>
        <p:txBody>
          <a:bodyPr wrap="square" rtlCol="0">
            <a:spAutoFit/>
          </a:bodyPr>
          <a:lstStyle/>
          <a:p>
            <a:r>
              <a:rPr lang="en-CA" sz="2400" i="1" dirty="0" smtClean="0"/>
              <a:t> And there was evening and there was morning, the third day.</a:t>
            </a:r>
          </a:p>
          <a:p>
            <a:r>
              <a:rPr lang="en-CA" sz="2400" i="1" dirty="0"/>
              <a:t>	</a:t>
            </a:r>
            <a:r>
              <a:rPr lang="en-CA" sz="2400" i="1" dirty="0" smtClean="0"/>
              <a:t>Gen. 1:13</a:t>
            </a:r>
            <a:endParaRPr lang="en-CA" sz="2400" i="1" dirty="0"/>
          </a:p>
        </p:txBody>
      </p:sp>
      <p:pic>
        <p:nvPicPr>
          <p:cNvPr id="7170" name="9F37A9CE-668A-413D-B09A-5E39C23E43A6" descr="E3815ADC-27BC-4E33-815D-3AC7D32FF3B2@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20" y="1323016"/>
            <a:ext cx="8298801" cy="392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886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4154984"/>
          </a:xfrm>
          <a:prstGeom prst="rect">
            <a:avLst/>
          </a:prstGeom>
          <a:noFill/>
        </p:spPr>
        <p:txBody>
          <a:bodyPr wrap="square" rtlCol="0">
            <a:spAutoFit/>
          </a:bodyPr>
          <a:lstStyle/>
          <a:p>
            <a:r>
              <a:rPr lang="en-CA" sz="2400" i="1" dirty="0" smtClean="0"/>
              <a:t> And God said, Let there be lights in the expanse of the heavens to separate the day from the night… and God made two great lights – the greater light to rule the day and the lesser light to rule the night – and the stars.</a:t>
            </a:r>
          </a:p>
          <a:p>
            <a:r>
              <a:rPr lang="en-CA" sz="2400" i="1" dirty="0"/>
              <a:t>	</a:t>
            </a:r>
            <a:r>
              <a:rPr lang="en-CA" sz="2400" i="1" dirty="0" smtClean="0"/>
              <a:t>     Gen. 1:16</a:t>
            </a:r>
            <a:endParaRPr lang="en-CA" sz="2400" i="1" dirty="0"/>
          </a:p>
        </p:txBody>
      </p:sp>
      <p:pic>
        <p:nvPicPr>
          <p:cNvPr id="8194" name="823C450B-841D-4E3B-99D9-E32CD0A0FB9F" descr="87F6EDA6-C092-427F-AF8F-830ADF4787C0@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98" y="1352429"/>
            <a:ext cx="8194929" cy="382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203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1938992"/>
          </a:xfrm>
          <a:prstGeom prst="rect">
            <a:avLst/>
          </a:prstGeom>
          <a:noFill/>
        </p:spPr>
        <p:txBody>
          <a:bodyPr wrap="square" rtlCol="0">
            <a:spAutoFit/>
          </a:bodyPr>
          <a:lstStyle/>
          <a:p>
            <a:r>
              <a:rPr lang="en-CA" sz="2400" i="1" dirty="0" smtClean="0"/>
              <a:t> And God saw that it was good. And there was evening and there was morning, the fourth day.</a:t>
            </a:r>
          </a:p>
          <a:p>
            <a:r>
              <a:rPr lang="en-CA" sz="2400" i="1" dirty="0"/>
              <a:t>	</a:t>
            </a:r>
            <a:r>
              <a:rPr lang="en-CA" sz="2400" i="1" dirty="0" smtClean="0"/>
              <a:t>     Gen. 1:18 - 19</a:t>
            </a:r>
            <a:endParaRPr lang="en-CA" sz="2400" i="1" dirty="0"/>
          </a:p>
        </p:txBody>
      </p:sp>
      <p:pic>
        <p:nvPicPr>
          <p:cNvPr id="8194" name="823C450B-841D-4E3B-99D9-E32CD0A0FB9F" descr="87F6EDA6-C092-427F-AF8F-830ADF4787C0@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98" y="1352429"/>
            <a:ext cx="8194929" cy="382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44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416320"/>
          </a:xfrm>
          <a:prstGeom prst="rect">
            <a:avLst/>
          </a:prstGeom>
          <a:noFill/>
        </p:spPr>
        <p:txBody>
          <a:bodyPr wrap="square" rtlCol="0">
            <a:spAutoFit/>
          </a:bodyPr>
          <a:lstStyle/>
          <a:p>
            <a:r>
              <a:rPr lang="en-CA" sz="2400" i="1" dirty="0" smtClean="0"/>
              <a:t>And God said, Let the waters swarm with swarms of living creatures, and let birds fly above the earth across the expanse of the heavens. And God saw that it was good.</a:t>
            </a:r>
          </a:p>
          <a:p>
            <a:r>
              <a:rPr lang="en-CA" sz="2400" i="1" dirty="0"/>
              <a:t>	</a:t>
            </a:r>
            <a:r>
              <a:rPr lang="en-CA" sz="2400" i="1" dirty="0" smtClean="0"/>
              <a:t>     Gen. 1:20 - 21</a:t>
            </a:r>
            <a:endParaRPr lang="en-CA" sz="2400" i="1" dirty="0"/>
          </a:p>
        </p:txBody>
      </p:sp>
      <p:pic>
        <p:nvPicPr>
          <p:cNvPr id="9218" name="7C7028EC-D88C-4384-B013-C888FFF5FA05" descr="DE4A9E48-AD67-4B1A-8410-DD27FCA19696@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19" y="1351260"/>
            <a:ext cx="8283635" cy="38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49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416320"/>
          </a:xfrm>
          <a:prstGeom prst="rect">
            <a:avLst/>
          </a:prstGeom>
          <a:noFill/>
        </p:spPr>
        <p:txBody>
          <a:bodyPr wrap="square" rtlCol="0">
            <a:spAutoFit/>
          </a:bodyPr>
          <a:lstStyle/>
          <a:p>
            <a:r>
              <a:rPr lang="en-CA" sz="2400" i="1" dirty="0" smtClean="0"/>
              <a:t>And God blessed them saying, </a:t>
            </a:r>
            <a:r>
              <a:rPr lang="en-CA" sz="2400" i="1" dirty="0"/>
              <a:t>B</a:t>
            </a:r>
            <a:r>
              <a:rPr lang="en-CA" sz="2400" i="1" dirty="0" smtClean="0"/>
              <a:t>e fruitful and multiply and fill the waters in the seas, and let birds multiply on the earth. And there was evening and there was morning, the fifth day.</a:t>
            </a:r>
          </a:p>
          <a:p>
            <a:r>
              <a:rPr lang="en-CA" sz="2400" i="1" dirty="0"/>
              <a:t>	</a:t>
            </a:r>
            <a:r>
              <a:rPr lang="en-CA" sz="2400" i="1" dirty="0" smtClean="0"/>
              <a:t>     Gen. 1:22 - 23</a:t>
            </a:r>
            <a:endParaRPr lang="en-CA" sz="2400" i="1" dirty="0"/>
          </a:p>
        </p:txBody>
      </p:sp>
      <p:pic>
        <p:nvPicPr>
          <p:cNvPr id="9218" name="7C7028EC-D88C-4384-B013-C888FFF5FA05" descr="DE4A9E48-AD67-4B1A-8410-DD27FCA19696@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19" y="1351260"/>
            <a:ext cx="8257755" cy="38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577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046988"/>
          </a:xfrm>
          <a:prstGeom prst="rect">
            <a:avLst/>
          </a:prstGeom>
          <a:noFill/>
        </p:spPr>
        <p:txBody>
          <a:bodyPr wrap="square" rtlCol="0">
            <a:spAutoFit/>
          </a:bodyPr>
          <a:lstStyle/>
          <a:p>
            <a:r>
              <a:rPr lang="en-CA" sz="2400" i="1" dirty="0" smtClean="0"/>
              <a:t>And God said, Let the earth bring forth living creatures according to their kinds – livestock and creeping things and beasts of the earth according to their kinds.</a:t>
            </a:r>
          </a:p>
          <a:p>
            <a:r>
              <a:rPr lang="en-CA" sz="2400" i="1" dirty="0"/>
              <a:t>	</a:t>
            </a:r>
            <a:r>
              <a:rPr lang="en-CA" sz="2400" i="1" dirty="0" smtClean="0"/>
              <a:t>     Gen. 1:24</a:t>
            </a:r>
            <a:endParaRPr lang="en-CA" sz="2400" i="1" dirty="0"/>
          </a:p>
        </p:txBody>
      </p:sp>
      <p:pic>
        <p:nvPicPr>
          <p:cNvPr id="10242" name="A76364ED-EB28-49E2-A7C2-5E6AE9E6D78E" descr="C9B83F3A-1A6A-496C-AF6C-E22979131392@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27" y="1326685"/>
            <a:ext cx="8354233" cy="391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36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4524315"/>
          </a:xfrm>
          <a:prstGeom prst="rect">
            <a:avLst/>
          </a:prstGeom>
          <a:noFill/>
        </p:spPr>
        <p:txBody>
          <a:bodyPr wrap="square" rtlCol="0">
            <a:spAutoFit/>
          </a:bodyPr>
          <a:lstStyle/>
          <a:p>
            <a:r>
              <a:rPr lang="en-CA" sz="2400" i="1" dirty="0" smtClean="0"/>
              <a:t>Then God said, Let us make man in our image, after our likeness. And let them have dominion over the fish of the sea and over the birds of the heavens and over the livestock and over all the earth and over every  creeping thing that creeps on the earth.</a:t>
            </a:r>
          </a:p>
          <a:p>
            <a:r>
              <a:rPr lang="en-CA" sz="2400" i="1" dirty="0"/>
              <a:t>	</a:t>
            </a:r>
            <a:r>
              <a:rPr lang="en-CA" sz="2400" i="1" dirty="0" smtClean="0"/>
              <a:t>     Gen. 1:26</a:t>
            </a:r>
            <a:endParaRPr lang="en-CA" sz="2400" i="1" dirty="0"/>
          </a:p>
        </p:txBody>
      </p:sp>
      <p:pic>
        <p:nvPicPr>
          <p:cNvPr id="11266" name="DB104359-1147-4F47-8F09-0B2DC2386B20" descr="7DB30644-E4DA-4594-B520-74106435B2A4@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97" y="1361724"/>
            <a:ext cx="8280996" cy="37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984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4524315"/>
          </a:xfrm>
          <a:prstGeom prst="rect">
            <a:avLst/>
          </a:prstGeom>
          <a:noFill/>
        </p:spPr>
        <p:txBody>
          <a:bodyPr wrap="square" rtlCol="0">
            <a:spAutoFit/>
          </a:bodyPr>
          <a:lstStyle/>
          <a:p>
            <a:r>
              <a:rPr lang="en-CA" sz="2400" i="1" dirty="0" smtClean="0"/>
              <a:t>And God blessed them. And God said to them, Be fruitful and multiply and fill the earth and subdue it… And God saw everything that He had made, and behold, it was very good. And there was evening and there was morning, the sixth day.</a:t>
            </a:r>
          </a:p>
          <a:p>
            <a:r>
              <a:rPr lang="en-CA" sz="2400" i="1" dirty="0"/>
              <a:t>	</a:t>
            </a:r>
            <a:r>
              <a:rPr lang="en-CA" sz="2400" i="1" dirty="0" smtClean="0"/>
              <a:t>     Gen. 1:28 - 31</a:t>
            </a:r>
            <a:endParaRPr lang="en-CA" sz="2400" i="1" dirty="0"/>
          </a:p>
        </p:txBody>
      </p:sp>
      <p:pic>
        <p:nvPicPr>
          <p:cNvPr id="11266" name="DB104359-1147-4F47-8F09-0B2DC2386B20" descr="7DB30644-E4DA-4594-B520-74106435B2A4@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97" y="1361724"/>
            <a:ext cx="8280996" cy="37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786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3" name="TextBox 2"/>
          <p:cNvSpPr txBox="1"/>
          <p:nvPr/>
        </p:nvSpPr>
        <p:spPr>
          <a:xfrm>
            <a:off x="8307238" y="1604513"/>
            <a:ext cx="3269411" cy="1200329"/>
          </a:xfrm>
          <a:prstGeom prst="rect">
            <a:avLst/>
          </a:prstGeom>
          <a:noFill/>
        </p:spPr>
        <p:txBody>
          <a:bodyPr wrap="square" rtlCol="0">
            <a:spAutoFit/>
          </a:bodyPr>
          <a:lstStyle/>
          <a:p>
            <a:r>
              <a:rPr lang="en-CA" sz="2400" i="1" dirty="0" smtClean="0"/>
              <a:t>And on the seventh day, God rested…</a:t>
            </a:r>
          </a:p>
          <a:p>
            <a:r>
              <a:rPr lang="en-CA" sz="2400" i="1" dirty="0"/>
              <a:t>	</a:t>
            </a:r>
            <a:r>
              <a:rPr lang="en-CA" sz="2400" i="1" dirty="0" smtClean="0"/>
              <a:t>     Gen. 2:2</a:t>
            </a:r>
            <a:endParaRPr lang="en-CA" sz="2400" i="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27" y="1289648"/>
            <a:ext cx="7607062" cy="4826479"/>
          </a:xfrm>
          <a:prstGeom prst="rect">
            <a:avLst/>
          </a:prstGeom>
        </p:spPr>
      </p:pic>
    </p:spTree>
    <p:extLst>
      <p:ext uri="{BB962C8B-B14F-4D97-AF65-F5344CB8AC3E}">
        <p14:creationId xmlns:p14="http://schemas.microsoft.com/office/powerpoint/2010/main" val="2612070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6107502" y="2053087"/>
            <a:ext cx="5857336" cy="1077218"/>
          </a:xfrm>
          <a:prstGeom prst="rect">
            <a:avLst/>
          </a:prstGeom>
          <a:noFill/>
        </p:spPr>
        <p:txBody>
          <a:bodyPr wrap="square" rtlCol="0">
            <a:spAutoFit/>
          </a:bodyPr>
          <a:lstStyle/>
          <a:p>
            <a:r>
              <a:rPr lang="en-CA" sz="3200" dirty="0" smtClean="0"/>
              <a:t>I.  Reviewing </a:t>
            </a:r>
            <a:r>
              <a:rPr lang="en-CA" sz="3200" dirty="0"/>
              <a:t>Our Study in </a:t>
            </a:r>
            <a:r>
              <a:rPr lang="en-CA" sz="3200" dirty="0" smtClean="0"/>
              <a:t>	     Genesis </a:t>
            </a:r>
            <a:r>
              <a:rPr lang="en-CA" sz="3200" dirty="0"/>
              <a:t>One</a:t>
            </a:r>
            <a:endParaRPr lang="en-CA" sz="3200" dirty="0"/>
          </a:p>
        </p:txBody>
      </p:sp>
    </p:spTree>
    <p:extLst>
      <p:ext uri="{BB962C8B-B14F-4D97-AF65-F5344CB8AC3E}">
        <p14:creationId xmlns:p14="http://schemas.microsoft.com/office/powerpoint/2010/main" val="2853253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52"/>
            <a:ext cx="12192000" cy="6898052"/>
          </a:xfrm>
          <a:prstGeom prst="rect">
            <a:avLst/>
          </a:prstGeom>
        </p:spPr>
      </p:pic>
      <p:sp>
        <p:nvSpPr>
          <p:cNvPr id="5" name="TextBox 4"/>
          <p:cNvSpPr txBox="1"/>
          <p:nvPr/>
        </p:nvSpPr>
        <p:spPr>
          <a:xfrm>
            <a:off x="2777706" y="136198"/>
            <a:ext cx="8022566" cy="461665"/>
          </a:xfrm>
          <a:prstGeom prst="rect">
            <a:avLst/>
          </a:prstGeom>
          <a:noFill/>
        </p:spPr>
        <p:txBody>
          <a:bodyPr wrap="square" rtlCol="0">
            <a:spAutoFit/>
          </a:bodyPr>
          <a:lstStyle/>
          <a:p>
            <a:endParaRPr lang="en-CA" sz="2400" b="1" i="1" dirty="0"/>
          </a:p>
        </p:txBody>
      </p:sp>
      <p:sp>
        <p:nvSpPr>
          <p:cNvPr id="6" name="TextBox 5"/>
          <p:cNvSpPr txBox="1"/>
          <p:nvPr/>
        </p:nvSpPr>
        <p:spPr>
          <a:xfrm>
            <a:off x="1207698" y="235504"/>
            <a:ext cx="10101532" cy="1077218"/>
          </a:xfrm>
          <a:prstGeom prst="rect">
            <a:avLst/>
          </a:prstGeom>
          <a:noFill/>
        </p:spPr>
        <p:txBody>
          <a:bodyPr wrap="square" rtlCol="0">
            <a:spAutoFit/>
          </a:bodyPr>
          <a:lstStyle/>
          <a:p>
            <a:r>
              <a:rPr lang="en-CA" sz="3200" b="1" i="1" dirty="0" smtClean="0">
                <a:solidFill>
                  <a:schemeClr val="bg1"/>
                </a:solidFill>
              </a:rPr>
              <a:t>In the beginning, God created the heavens and the earth…</a:t>
            </a:r>
          </a:p>
          <a:p>
            <a:endParaRPr lang="en-CA" sz="3200" dirty="0">
              <a:solidFill>
                <a:schemeClr val="bg1"/>
              </a:solidFill>
            </a:endParaRPr>
          </a:p>
        </p:txBody>
      </p:sp>
    </p:spTree>
    <p:extLst>
      <p:ext uri="{BB962C8B-B14F-4D97-AF65-F5344CB8AC3E}">
        <p14:creationId xmlns:p14="http://schemas.microsoft.com/office/powerpoint/2010/main" val="3113143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219646" cy="1569660"/>
          </a:xfrm>
          <a:prstGeom prst="rect">
            <a:avLst/>
          </a:prstGeom>
          <a:noFill/>
        </p:spPr>
        <p:txBody>
          <a:bodyPr wrap="square" rtlCol="0">
            <a:spAutoFit/>
          </a:bodyPr>
          <a:lstStyle/>
          <a:p>
            <a:r>
              <a:rPr lang="en-CA" sz="3200" dirty="0"/>
              <a:t>Reviewing Our Study in Genesis </a:t>
            </a:r>
            <a:r>
              <a:rPr lang="en-CA" sz="3200" dirty="0" smtClean="0"/>
              <a:t>One</a:t>
            </a:r>
          </a:p>
          <a:p>
            <a:pPr marL="457200" lvl="0" indent="-457200">
              <a:buFontTx/>
              <a:buChar char="-"/>
            </a:pPr>
            <a:r>
              <a:rPr lang="en-CA" sz="3200" dirty="0" smtClean="0"/>
              <a:t>Clarification </a:t>
            </a:r>
            <a:r>
              <a:rPr lang="en-CA" sz="3200" dirty="0"/>
              <a:t>of the Two </a:t>
            </a:r>
            <a:r>
              <a:rPr lang="en-CA" sz="3200" dirty="0" smtClean="0"/>
              <a:t>Books</a:t>
            </a:r>
          </a:p>
          <a:p>
            <a:pPr lvl="0"/>
            <a:endParaRPr lang="en-CA" sz="3200" dirty="0"/>
          </a:p>
        </p:txBody>
      </p:sp>
    </p:spTree>
    <p:extLst>
      <p:ext uri="{BB962C8B-B14F-4D97-AF65-F5344CB8AC3E}">
        <p14:creationId xmlns:p14="http://schemas.microsoft.com/office/powerpoint/2010/main" val="2922426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76" y="1706880"/>
            <a:ext cx="6048221" cy="4090416"/>
          </a:xfrm>
          <a:prstGeom prst="rect">
            <a:avLst/>
          </a:prstGeom>
        </p:spPr>
      </p:pic>
      <p:sp>
        <p:nvSpPr>
          <p:cNvPr id="6" name="TextBox 5"/>
          <p:cNvSpPr txBox="1"/>
          <p:nvPr/>
        </p:nvSpPr>
        <p:spPr>
          <a:xfrm>
            <a:off x="6720840" y="3483864"/>
            <a:ext cx="5303520" cy="1077218"/>
          </a:xfrm>
          <a:prstGeom prst="rect">
            <a:avLst/>
          </a:prstGeom>
          <a:noFill/>
        </p:spPr>
        <p:txBody>
          <a:bodyPr wrap="square" rtlCol="0">
            <a:spAutoFit/>
          </a:bodyPr>
          <a:lstStyle/>
          <a:p>
            <a:r>
              <a:rPr lang="en-CA" sz="3200" dirty="0" smtClean="0"/>
              <a:t>Hermeneutics: </a:t>
            </a:r>
          </a:p>
          <a:p>
            <a:r>
              <a:rPr lang="en-CA" sz="3200" dirty="0" smtClean="0"/>
              <a:t>The Science of Interpretation</a:t>
            </a:r>
            <a:endParaRPr lang="en-CA" sz="3200" dirty="0"/>
          </a:p>
        </p:txBody>
      </p:sp>
    </p:spTree>
    <p:extLst>
      <p:ext uri="{BB962C8B-B14F-4D97-AF65-F5344CB8AC3E}">
        <p14:creationId xmlns:p14="http://schemas.microsoft.com/office/powerpoint/2010/main" val="2621215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219646" cy="2062103"/>
          </a:xfrm>
          <a:prstGeom prst="rect">
            <a:avLst/>
          </a:prstGeom>
          <a:noFill/>
        </p:spPr>
        <p:txBody>
          <a:bodyPr wrap="square" rtlCol="0">
            <a:spAutoFit/>
          </a:bodyPr>
          <a:lstStyle/>
          <a:p>
            <a:r>
              <a:rPr lang="en-CA" sz="3200" dirty="0"/>
              <a:t>Reviewing Our Study in Genesis </a:t>
            </a:r>
            <a:r>
              <a:rPr lang="en-CA" sz="3200" dirty="0" smtClean="0"/>
              <a:t>One</a:t>
            </a:r>
          </a:p>
          <a:p>
            <a:pPr marL="457200" lvl="0" indent="-457200">
              <a:buFontTx/>
              <a:buChar char="-"/>
            </a:pPr>
            <a:r>
              <a:rPr lang="en-CA" sz="3200" dirty="0" smtClean="0"/>
              <a:t>Clarification </a:t>
            </a:r>
            <a:r>
              <a:rPr lang="en-CA" sz="3200" dirty="0"/>
              <a:t>of the Two </a:t>
            </a:r>
            <a:r>
              <a:rPr lang="en-CA" sz="3200" dirty="0" smtClean="0"/>
              <a:t>Books</a:t>
            </a:r>
          </a:p>
          <a:p>
            <a:pPr marL="457200" lvl="0" indent="-457200">
              <a:buFontTx/>
              <a:buChar char="-"/>
            </a:pPr>
            <a:r>
              <a:rPr lang="en-CA" sz="3200" dirty="0" smtClean="0"/>
              <a:t>‘</a:t>
            </a:r>
            <a:r>
              <a:rPr lang="en-CA" sz="3200" dirty="0" err="1" smtClean="0"/>
              <a:t>Biologos</a:t>
            </a:r>
            <a:r>
              <a:rPr lang="en-CA" sz="3200" dirty="0"/>
              <a:t>’ and Theistic </a:t>
            </a:r>
            <a:r>
              <a:rPr lang="en-CA" sz="3200" dirty="0" smtClean="0"/>
              <a:t>Evolution</a:t>
            </a:r>
          </a:p>
          <a:p>
            <a:endParaRPr lang="en-CA" sz="3200" dirty="0"/>
          </a:p>
        </p:txBody>
      </p:sp>
    </p:spTree>
    <p:extLst>
      <p:ext uri="{BB962C8B-B14F-4D97-AF65-F5344CB8AC3E}">
        <p14:creationId xmlns:p14="http://schemas.microsoft.com/office/powerpoint/2010/main" val="2403236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5819774" y="2417064"/>
            <a:ext cx="6296025" cy="2554545"/>
          </a:xfrm>
          <a:prstGeom prst="rect">
            <a:avLst/>
          </a:prstGeom>
          <a:noFill/>
        </p:spPr>
        <p:txBody>
          <a:bodyPr wrap="square" rtlCol="0">
            <a:spAutoFit/>
          </a:bodyPr>
          <a:lstStyle/>
          <a:p>
            <a:r>
              <a:rPr lang="en-CA" sz="3200" dirty="0" smtClean="0"/>
              <a:t>‘Theistic Evolution’? </a:t>
            </a:r>
          </a:p>
          <a:p>
            <a:endParaRPr lang="en-CA" sz="3200" dirty="0" smtClean="0"/>
          </a:p>
          <a:p>
            <a:r>
              <a:rPr lang="en-CA" sz="3200" dirty="0" smtClean="0"/>
              <a:t>Collins proposes - ‘</a:t>
            </a:r>
            <a:r>
              <a:rPr lang="en-CA" sz="3200" dirty="0" err="1" smtClean="0"/>
              <a:t>Biologos</a:t>
            </a:r>
            <a:r>
              <a:rPr lang="en-CA" sz="3200" dirty="0"/>
              <a:t>’ – </a:t>
            </a:r>
            <a:r>
              <a:rPr lang="en-CA" sz="3200" dirty="0" smtClean="0"/>
              <a:t>	 </a:t>
            </a:r>
            <a:r>
              <a:rPr lang="en-CA" sz="3200" i="1" dirty="0" smtClean="0"/>
              <a:t>God </a:t>
            </a:r>
            <a:r>
              <a:rPr lang="en-CA" sz="3200" i="1" dirty="0"/>
              <a:t>is the source of all life and that life expresses the will of God.</a:t>
            </a:r>
            <a:endParaRPr lang="en-CA"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0150"/>
            <a:ext cx="5657850" cy="5657850"/>
          </a:xfrm>
          <a:prstGeom prst="rect">
            <a:avLst/>
          </a:prstGeom>
        </p:spPr>
      </p:pic>
    </p:spTree>
    <p:extLst>
      <p:ext uri="{BB962C8B-B14F-4D97-AF65-F5344CB8AC3E}">
        <p14:creationId xmlns:p14="http://schemas.microsoft.com/office/powerpoint/2010/main" val="2740724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219646" cy="2554545"/>
          </a:xfrm>
          <a:prstGeom prst="rect">
            <a:avLst/>
          </a:prstGeom>
          <a:noFill/>
        </p:spPr>
        <p:txBody>
          <a:bodyPr wrap="square" rtlCol="0">
            <a:spAutoFit/>
          </a:bodyPr>
          <a:lstStyle/>
          <a:p>
            <a:r>
              <a:rPr lang="en-CA" sz="3200" dirty="0"/>
              <a:t>Reviewing Our Study in Genesis </a:t>
            </a:r>
            <a:r>
              <a:rPr lang="en-CA" sz="3200" dirty="0" smtClean="0"/>
              <a:t>One</a:t>
            </a:r>
          </a:p>
          <a:p>
            <a:pPr marL="457200" lvl="0" indent="-457200">
              <a:buFontTx/>
              <a:buChar char="-"/>
            </a:pPr>
            <a:r>
              <a:rPr lang="en-CA" sz="3200" dirty="0" smtClean="0"/>
              <a:t>Clarification </a:t>
            </a:r>
            <a:r>
              <a:rPr lang="en-CA" sz="3200" dirty="0"/>
              <a:t>of the Two </a:t>
            </a:r>
            <a:r>
              <a:rPr lang="en-CA" sz="3200" dirty="0" smtClean="0"/>
              <a:t>Books</a:t>
            </a:r>
          </a:p>
          <a:p>
            <a:pPr marL="457200" lvl="0" indent="-457200">
              <a:buFontTx/>
              <a:buChar char="-"/>
            </a:pPr>
            <a:r>
              <a:rPr lang="en-CA" sz="3200" dirty="0" smtClean="0"/>
              <a:t>‘</a:t>
            </a:r>
            <a:r>
              <a:rPr lang="en-CA" sz="3200" dirty="0" err="1" smtClean="0"/>
              <a:t>Biologos</a:t>
            </a:r>
            <a:r>
              <a:rPr lang="en-CA" sz="3200" dirty="0"/>
              <a:t>’ and Theistic </a:t>
            </a:r>
            <a:r>
              <a:rPr lang="en-CA" sz="3200" dirty="0" smtClean="0"/>
              <a:t>Evolution</a:t>
            </a:r>
          </a:p>
          <a:p>
            <a:pPr marL="457200" lvl="0" indent="-457200">
              <a:buFontTx/>
              <a:buChar char="-"/>
            </a:pPr>
            <a:r>
              <a:rPr lang="en-CA" sz="3200" dirty="0" smtClean="0"/>
              <a:t>Three </a:t>
            </a:r>
            <a:r>
              <a:rPr lang="en-CA" sz="3200" dirty="0"/>
              <a:t>Views on </a:t>
            </a:r>
            <a:r>
              <a:rPr lang="en-CA" sz="3200" dirty="0" smtClean="0"/>
              <a:t>Days </a:t>
            </a:r>
            <a:r>
              <a:rPr lang="en-CA" sz="3200" dirty="0"/>
              <a:t>of </a:t>
            </a:r>
            <a:r>
              <a:rPr lang="en-CA" sz="3200" dirty="0" smtClean="0"/>
              <a:t>Creation</a:t>
            </a:r>
          </a:p>
          <a:p>
            <a:endParaRPr lang="en-CA" sz="3200" dirty="0"/>
          </a:p>
        </p:txBody>
      </p:sp>
    </p:spTree>
    <p:extLst>
      <p:ext uri="{BB962C8B-B14F-4D97-AF65-F5344CB8AC3E}">
        <p14:creationId xmlns:p14="http://schemas.microsoft.com/office/powerpoint/2010/main" val="1758360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426015" y="1695450"/>
            <a:ext cx="6633713" cy="4031873"/>
          </a:xfrm>
          <a:prstGeom prst="rect">
            <a:avLst/>
          </a:prstGeom>
          <a:noFill/>
        </p:spPr>
        <p:txBody>
          <a:bodyPr wrap="square" rtlCol="0">
            <a:spAutoFit/>
          </a:bodyPr>
          <a:lstStyle/>
          <a:p>
            <a:r>
              <a:rPr lang="en-CA" sz="3200" b="1" dirty="0" smtClean="0"/>
              <a:t>The </a:t>
            </a:r>
            <a:r>
              <a:rPr lang="en-CA" sz="3200" b="1" dirty="0"/>
              <a:t>Days of </a:t>
            </a:r>
            <a:r>
              <a:rPr lang="en-CA" sz="3200" b="1" dirty="0" smtClean="0"/>
              <a:t>Creation:</a:t>
            </a:r>
          </a:p>
          <a:p>
            <a:pPr marL="457200" lvl="0" indent="-457200">
              <a:buFontTx/>
              <a:buChar char="-"/>
            </a:pPr>
            <a:r>
              <a:rPr lang="en-CA" sz="3200" dirty="0" smtClean="0"/>
              <a:t>The </a:t>
            </a:r>
            <a:r>
              <a:rPr lang="en-CA" sz="3200" dirty="0"/>
              <a:t>24-Hour </a:t>
            </a:r>
            <a:r>
              <a:rPr lang="en-CA" sz="3200" dirty="0" smtClean="0"/>
              <a:t>View</a:t>
            </a:r>
          </a:p>
          <a:p>
            <a:pPr marL="457200" lvl="0" indent="-457200">
              <a:buFontTx/>
              <a:buChar char="-"/>
            </a:pPr>
            <a:r>
              <a:rPr lang="en-CA" sz="3200" dirty="0" smtClean="0"/>
              <a:t>The </a:t>
            </a:r>
            <a:r>
              <a:rPr lang="en-CA" sz="3200" dirty="0"/>
              <a:t>Day-Age </a:t>
            </a:r>
            <a:r>
              <a:rPr lang="en-CA" sz="3200" dirty="0" smtClean="0"/>
              <a:t>View</a:t>
            </a:r>
          </a:p>
          <a:p>
            <a:pPr marL="457200" lvl="0" indent="-457200">
              <a:buFontTx/>
              <a:buChar char="-"/>
            </a:pPr>
            <a:r>
              <a:rPr lang="en-CA" sz="3200" dirty="0" smtClean="0"/>
              <a:t>The </a:t>
            </a:r>
            <a:r>
              <a:rPr lang="en-CA" sz="3200" dirty="0"/>
              <a:t>Framework View </a:t>
            </a:r>
            <a:r>
              <a:rPr lang="en-CA" sz="3200" dirty="0" smtClean="0"/>
              <a:t> </a:t>
            </a:r>
            <a:endParaRPr lang="en-CA" sz="3200" dirty="0"/>
          </a:p>
          <a:p>
            <a:endParaRPr lang="en-CA" sz="3200" dirty="0"/>
          </a:p>
          <a:p>
            <a:pPr marL="457200" indent="-457200">
              <a:buFontTx/>
              <a:buChar char="-"/>
            </a:pPr>
            <a:endParaRPr lang="en-CA" sz="3200" dirty="0"/>
          </a:p>
          <a:p>
            <a:r>
              <a:rPr lang="en-CA" sz="3200" b="1" dirty="0" smtClean="0"/>
              <a: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3081968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219646" cy="3539430"/>
          </a:xfrm>
          <a:prstGeom prst="rect">
            <a:avLst/>
          </a:prstGeom>
          <a:noFill/>
        </p:spPr>
        <p:txBody>
          <a:bodyPr wrap="square" rtlCol="0">
            <a:spAutoFit/>
          </a:bodyPr>
          <a:lstStyle/>
          <a:p>
            <a:r>
              <a:rPr lang="en-CA" sz="3200" dirty="0"/>
              <a:t>Reviewing Our Study in Genesis </a:t>
            </a:r>
            <a:r>
              <a:rPr lang="en-CA" sz="3200" dirty="0" smtClean="0"/>
              <a:t>One</a:t>
            </a:r>
          </a:p>
          <a:p>
            <a:pPr marL="457200" lvl="0" indent="-457200">
              <a:buFontTx/>
              <a:buChar char="-"/>
            </a:pPr>
            <a:r>
              <a:rPr lang="en-CA" sz="3200" dirty="0" smtClean="0"/>
              <a:t>Clarification </a:t>
            </a:r>
            <a:r>
              <a:rPr lang="en-CA" sz="3200" dirty="0"/>
              <a:t>of the Two </a:t>
            </a:r>
            <a:r>
              <a:rPr lang="en-CA" sz="3200" dirty="0" smtClean="0"/>
              <a:t>Books</a:t>
            </a:r>
          </a:p>
          <a:p>
            <a:pPr marL="457200" lvl="0" indent="-457200">
              <a:buFontTx/>
              <a:buChar char="-"/>
            </a:pPr>
            <a:r>
              <a:rPr lang="en-CA" sz="3200" dirty="0" smtClean="0"/>
              <a:t>‘</a:t>
            </a:r>
            <a:r>
              <a:rPr lang="en-CA" sz="3200" dirty="0" err="1" smtClean="0"/>
              <a:t>Biologos</a:t>
            </a:r>
            <a:r>
              <a:rPr lang="en-CA" sz="3200" dirty="0"/>
              <a:t>’ and Theistic </a:t>
            </a:r>
            <a:r>
              <a:rPr lang="en-CA" sz="3200" dirty="0" smtClean="0"/>
              <a:t>Evolution</a:t>
            </a:r>
          </a:p>
          <a:p>
            <a:pPr marL="457200" lvl="0" indent="-457200">
              <a:buFontTx/>
              <a:buChar char="-"/>
            </a:pPr>
            <a:r>
              <a:rPr lang="en-CA" sz="3200" dirty="0" smtClean="0"/>
              <a:t>Three </a:t>
            </a:r>
            <a:r>
              <a:rPr lang="en-CA" sz="3200" dirty="0"/>
              <a:t>Views on </a:t>
            </a:r>
            <a:r>
              <a:rPr lang="en-CA" sz="3200" dirty="0" smtClean="0"/>
              <a:t>Days </a:t>
            </a:r>
            <a:r>
              <a:rPr lang="en-CA" sz="3200" dirty="0"/>
              <a:t>of </a:t>
            </a:r>
            <a:r>
              <a:rPr lang="en-CA" sz="3200" dirty="0" smtClean="0"/>
              <a:t>Creation</a:t>
            </a:r>
          </a:p>
          <a:p>
            <a:pPr marL="457200" lvl="0" indent="-457200">
              <a:buFontTx/>
              <a:buChar char="-"/>
            </a:pPr>
            <a:r>
              <a:rPr lang="en-CA" sz="3200" dirty="0" err="1" smtClean="0"/>
              <a:t>Tōhû</a:t>
            </a:r>
            <a:r>
              <a:rPr lang="en-CA" sz="3200" dirty="0" smtClean="0"/>
              <a:t> </a:t>
            </a:r>
            <a:r>
              <a:rPr lang="en-CA" sz="3200" dirty="0" err="1"/>
              <a:t>wābōhû</a:t>
            </a:r>
            <a:r>
              <a:rPr lang="en-CA" sz="3200" dirty="0"/>
              <a:t> </a:t>
            </a:r>
            <a:r>
              <a:rPr lang="en-CA" sz="3200" i="1" dirty="0"/>
              <a:t>– ‘without form and void’ (1:2)</a:t>
            </a:r>
            <a:endParaRPr lang="en-CA" sz="3200" dirty="0"/>
          </a:p>
          <a:p>
            <a:endParaRPr lang="en-CA" sz="3200" dirty="0"/>
          </a:p>
        </p:txBody>
      </p:sp>
    </p:spTree>
    <p:extLst>
      <p:ext uri="{BB962C8B-B14F-4D97-AF65-F5344CB8AC3E}">
        <p14:creationId xmlns:p14="http://schemas.microsoft.com/office/powerpoint/2010/main" val="2636552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3539430"/>
          </a:xfrm>
          <a:prstGeom prst="rect">
            <a:avLst/>
          </a:prstGeom>
          <a:noFill/>
        </p:spPr>
        <p:txBody>
          <a:bodyPr wrap="square" rtlCol="0">
            <a:spAutoFit/>
          </a:bodyPr>
          <a:lstStyle/>
          <a:p>
            <a:r>
              <a:rPr lang="en-CA" sz="3200" b="1" dirty="0"/>
              <a:t>Keys for Interpreting </a:t>
            </a:r>
            <a:r>
              <a:rPr lang="en-CA" sz="3200" b="1" dirty="0" smtClean="0"/>
              <a:t>Days </a:t>
            </a:r>
            <a:r>
              <a:rPr lang="en-CA" sz="3200" b="1" dirty="0"/>
              <a:t>of </a:t>
            </a:r>
            <a:r>
              <a:rPr lang="en-CA" sz="3200" b="1" dirty="0" smtClean="0"/>
              <a:t>Creation</a:t>
            </a:r>
          </a:p>
          <a:p>
            <a:pPr marL="457200" indent="-457200">
              <a:buFontTx/>
              <a:buChar char="-"/>
            </a:pPr>
            <a:r>
              <a:rPr lang="en-CA" sz="3200" dirty="0" err="1" smtClean="0"/>
              <a:t>Tōhû</a:t>
            </a:r>
            <a:r>
              <a:rPr lang="en-CA" sz="3200" dirty="0" smtClean="0"/>
              <a:t> </a:t>
            </a:r>
            <a:r>
              <a:rPr lang="en-CA" sz="3200" dirty="0" err="1" smtClean="0"/>
              <a:t>wābōhû</a:t>
            </a:r>
            <a:r>
              <a:rPr lang="en-CA" sz="3200" dirty="0" smtClean="0"/>
              <a:t> </a:t>
            </a:r>
            <a:r>
              <a:rPr lang="en-CA" sz="3200" i="1" dirty="0"/>
              <a:t>– ‘without form and void</a:t>
            </a:r>
            <a:r>
              <a:rPr lang="en-CA" sz="3200" i="1" dirty="0" smtClean="0"/>
              <a:t>’</a:t>
            </a:r>
          </a:p>
          <a:p>
            <a:pPr marL="457200" indent="-457200">
              <a:buFontTx/>
              <a:buChar char="-"/>
            </a:pPr>
            <a:r>
              <a:rPr lang="en-CA" sz="3200" dirty="0" smtClean="0"/>
              <a:t>Days </a:t>
            </a:r>
            <a:r>
              <a:rPr lang="en-CA" sz="3200" dirty="0"/>
              <a:t>1 – 3: Forming Order from Chaos </a:t>
            </a:r>
          </a:p>
          <a:p>
            <a:pPr marL="457200" indent="-457200">
              <a:buFontTx/>
              <a:buChar char="-"/>
            </a:pPr>
            <a:r>
              <a:rPr lang="en-CA" sz="3200" dirty="0" smtClean="0"/>
              <a:t>Days </a:t>
            </a:r>
            <a:r>
              <a:rPr lang="en-CA" sz="3200" dirty="0"/>
              <a:t>4 – 6: Filling the Emptiness </a:t>
            </a:r>
            <a:r>
              <a:rPr lang="en-CA" sz="3200" dirty="0" smtClean="0"/>
              <a:t>			</a:t>
            </a:r>
            <a:endParaRPr lang="en-CA" sz="3200" dirty="0"/>
          </a:p>
          <a:p>
            <a:pPr marL="457200" indent="-457200">
              <a:buFontTx/>
              <a:buChar char="-"/>
            </a:pP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1011599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5805578" cy="1077218"/>
          </a:xfrm>
          <a:prstGeom prst="rect">
            <a:avLst/>
          </a:prstGeom>
          <a:noFill/>
        </p:spPr>
        <p:txBody>
          <a:bodyPr wrap="square" rtlCol="0">
            <a:spAutoFit/>
          </a:bodyPr>
          <a:lstStyle/>
          <a:p>
            <a:r>
              <a:rPr lang="en-CA" sz="3200" dirty="0" smtClean="0"/>
              <a:t>II.  Revealing Personal Beliefs 	     and Questions</a:t>
            </a:r>
            <a:endParaRPr lang="en-CA" sz="3200" dirty="0"/>
          </a:p>
        </p:txBody>
      </p:sp>
    </p:spTree>
    <p:extLst>
      <p:ext uri="{BB962C8B-B14F-4D97-AF65-F5344CB8AC3E}">
        <p14:creationId xmlns:p14="http://schemas.microsoft.com/office/powerpoint/2010/main" val="2503260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5805578" cy="2062103"/>
          </a:xfrm>
          <a:prstGeom prst="rect">
            <a:avLst/>
          </a:prstGeom>
          <a:noFill/>
        </p:spPr>
        <p:txBody>
          <a:bodyPr wrap="square" rtlCol="0">
            <a:spAutoFit/>
          </a:bodyPr>
          <a:lstStyle/>
          <a:p>
            <a:pPr marL="571500" indent="-571500">
              <a:buAutoNum type="romanUcPeriod" startAt="2"/>
            </a:pPr>
            <a:r>
              <a:rPr lang="en-CA" sz="3200" dirty="0" smtClean="0"/>
              <a:t>Revealing Personal Beliefs 	     and Questions</a:t>
            </a:r>
          </a:p>
          <a:p>
            <a:r>
              <a:rPr lang="en-CA" sz="3200" dirty="0" smtClean="0"/>
              <a:t>Truth: A Hermeneutical Concern for Integrity</a:t>
            </a:r>
            <a:endParaRPr lang="en-CA" sz="3200" dirty="0"/>
          </a:p>
        </p:txBody>
      </p:sp>
    </p:spTree>
    <p:extLst>
      <p:ext uri="{BB962C8B-B14F-4D97-AF65-F5344CB8AC3E}">
        <p14:creationId xmlns:p14="http://schemas.microsoft.com/office/powerpoint/2010/main" val="1078906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pic>
        <p:nvPicPr>
          <p:cNvPr id="1026" name="639695D6-9DCF-4226-85A8-C49B24345197" descr="D7933A43-F625-4415-84B2-48F69EAE2633@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09" y="1369324"/>
            <a:ext cx="8159713" cy="372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1938992"/>
          </a:xfrm>
          <a:prstGeom prst="rect">
            <a:avLst/>
          </a:prstGeom>
          <a:noFill/>
        </p:spPr>
        <p:txBody>
          <a:bodyPr wrap="square" rtlCol="0">
            <a:spAutoFit/>
          </a:bodyPr>
          <a:lstStyle/>
          <a:p>
            <a:r>
              <a:rPr lang="en-CA" sz="2400" i="1" dirty="0" smtClean="0"/>
              <a:t>The earth was without form and void, and darkness was over the face of the deep. </a:t>
            </a:r>
          </a:p>
          <a:p>
            <a:r>
              <a:rPr lang="en-CA" sz="2400" i="1" dirty="0"/>
              <a:t>	</a:t>
            </a:r>
            <a:r>
              <a:rPr lang="en-CA" sz="2400" i="1" dirty="0" smtClean="0"/>
              <a:t>– Gen. 1:2a</a:t>
            </a:r>
            <a:endParaRPr lang="en-CA" sz="2400" i="1" dirty="0"/>
          </a:p>
        </p:txBody>
      </p:sp>
    </p:spTree>
    <p:extLst>
      <p:ext uri="{BB962C8B-B14F-4D97-AF65-F5344CB8AC3E}">
        <p14:creationId xmlns:p14="http://schemas.microsoft.com/office/powerpoint/2010/main" val="3634719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5805578" cy="3046988"/>
          </a:xfrm>
          <a:prstGeom prst="rect">
            <a:avLst/>
          </a:prstGeom>
          <a:noFill/>
        </p:spPr>
        <p:txBody>
          <a:bodyPr wrap="square" rtlCol="0">
            <a:spAutoFit/>
          </a:bodyPr>
          <a:lstStyle/>
          <a:p>
            <a:pPr marL="571500" indent="-571500">
              <a:buAutoNum type="romanUcPeriod" startAt="2"/>
            </a:pPr>
            <a:r>
              <a:rPr lang="en-CA" sz="3200" dirty="0" smtClean="0"/>
              <a:t>Revealing Personal Beliefs 	     and Questions</a:t>
            </a:r>
          </a:p>
          <a:p>
            <a:r>
              <a:rPr lang="en-CA" sz="3200" dirty="0" smtClean="0"/>
              <a:t>Truth: A Hermeneutical Concern for Integrity</a:t>
            </a:r>
          </a:p>
          <a:p>
            <a:r>
              <a:rPr lang="en-CA" sz="3200" dirty="0" smtClean="0"/>
              <a:t>Love: A Pastoral Concern for Unity</a:t>
            </a:r>
            <a:endParaRPr lang="en-CA" sz="3200" dirty="0"/>
          </a:p>
        </p:txBody>
      </p:sp>
    </p:spTree>
    <p:extLst>
      <p:ext uri="{BB962C8B-B14F-4D97-AF65-F5344CB8AC3E}">
        <p14:creationId xmlns:p14="http://schemas.microsoft.com/office/powerpoint/2010/main" val="3451952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5805578" cy="1077218"/>
          </a:xfrm>
          <a:prstGeom prst="rect">
            <a:avLst/>
          </a:prstGeom>
          <a:noFill/>
        </p:spPr>
        <p:txBody>
          <a:bodyPr wrap="square" rtlCol="0">
            <a:spAutoFit/>
          </a:bodyPr>
          <a:lstStyle/>
          <a:p>
            <a:r>
              <a:rPr lang="en-CA" sz="3200" dirty="0" smtClean="0"/>
              <a:t>III.  Reasserting what the Biblical Creation Account Teaches</a:t>
            </a:r>
            <a:endParaRPr lang="en-CA" sz="3200" dirty="0"/>
          </a:p>
        </p:txBody>
      </p:sp>
    </p:spTree>
    <p:extLst>
      <p:ext uri="{BB962C8B-B14F-4D97-AF65-F5344CB8AC3E}">
        <p14:creationId xmlns:p14="http://schemas.microsoft.com/office/powerpoint/2010/main" val="1707703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064370" cy="1569660"/>
          </a:xfrm>
          <a:prstGeom prst="rect">
            <a:avLst/>
          </a:prstGeom>
          <a:noFill/>
        </p:spPr>
        <p:txBody>
          <a:bodyPr wrap="square" rtlCol="0">
            <a:spAutoFit/>
          </a:bodyPr>
          <a:lstStyle/>
          <a:p>
            <a:pPr marL="571500" indent="-571500">
              <a:buAutoNum type="romanUcPeriod" startAt="3"/>
            </a:pPr>
            <a:r>
              <a:rPr lang="en-CA" sz="3200" dirty="0" smtClean="0"/>
              <a:t>Reasserting what the Biblical Creation Account Teaches</a:t>
            </a:r>
          </a:p>
          <a:p>
            <a:r>
              <a:rPr lang="en-CA" sz="3200" dirty="0" smtClean="0"/>
              <a:t>- What the Bible does NOT teach…</a:t>
            </a:r>
            <a:endParaRPr lang="en-CA" sz="3200" dirty="0"/>
          </a:p>
        </p:txBody>
      </p:sp>
    </p:spTree>
    <p:extLst>
      <p:ext uri="{BB962C8B-B14F-4D97-AF65-F5344CB8AC3E}">
        <p14:creationId xmlns:p14="http://schemas.microsoft.com/office/powerpoint/2010/main" val="3529807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149"/>
            <a:ext cx="5374258" cy="5669929"/>
          </a:xfrm>
          <a:prstGeom prst="rect">
            <a:avLst/>
          </a:prstGeom>
        </p:spPr>
      </p:pic>
      <p:sp>
        <p:nvSpPr>
          <p:cNvPr id="2" name="TextBox 1"/>
          <p:cNvSpPr txBox="1"/>
          <p:nvPr/>
        </p:nvSpPr>
        <p:spPr>
          <a:xfrm>
            <a:off x="5745192" y="2053087"/>
            <a:ext cx="6193766" cy="2062103"/>
          </a:xfrm>
          <a:prstGeom prst="rect">
            <a:avLst/>
          </a:prstGeom>
          <a:noFill/>
        </p:spPr>
        <p:txBody>
          <a:bodyPr wrap="square" rtlCol="0">
            <a:spAutoFit/>
          </a:bodyPr>
          <a:lstStyle/>
          <a:p>
            <a:pPr marL="571500" indent="-571500">
              <a:buAutoNum type="romanUcPeriod" startAt="3"/>
            </a:pPr>
            <a:r>
              <a:rPr lang="en-CA" sz="3200" dirty="0" smtClean="0"/>
              <a:t>Reasserting what the Biblical Creation Account Teaches</a:t>
            </a:r>
          </a:p>
          <a:p>
            <a:pPr marL="457200" indent="-457200">
              <a:buFontTx/>
              <a:buChar char="-"/>
            </a:pPr>
            <a:r>
              <a:rPr lang="en-CA" sz="3200" dirty="0" smtClean="0"/>
              <a:t>What the Bible does NOT teach…</a:t>
            </a:r>
          </a:p>
          <a:p>
            <a:pPr marL="457200" indent="-457200">
              <a:buFontTx/>
              <a:buChar char="-"/>
            </a:pPr>
            <a:r>
              <a:rPr lang="en-CA" sz="3200" dirty="0" smtClean="0"/>
              <a:t>What the Bible DOES teach…</a:t>
            </a:r>
            <a:endParaRPr lang="en-CA" sz="3200" dirty="0"/>
          </a:p>
        </p:txBody>
      </p:sp>
    </p:spTree>
    <p:extLst>
      <p:ext uri="{BB962C8B-B14F-4D97-AF65-F5344CB8AC3E}">
        <p14:creationId xmlns:p14="http://schemas.microsoft.com/office/powerpoint/2010/main" val="3525650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4524315"/>
          </a:xfrm>
          <a:prstGeom prst="rect">
            <a:avLst/>
          </a:prstGeom>
          <a:noFill/>
        </p:spPr>
        <p:txBody>
          <a:bodyPr wrap="square" rtlCol="0">
            <a:spAutoFit/>
          </a:bodyPr>
          <a:lstStyle/>
          <a:p>
            <a:r>
              <a:rPr lang="en-CA" sz="3200" i="1" dirty="0"/>
              <a:t>Without hesitation the ancient reader would conclude that this is a temple text and that day seven is the most important of the seven days… for Deity rests in a Temple and only in a Temple. This is what Temples were built for.  </a:t>
            </a:r>
            <a:endParaRPr lang="en-CA" sz="3200" i="1" dirty="0" smtClean="0"/>
          </a:p>
          <a:p>
            <a:r>
              <a:rPr lang="en-CA" sz="3200" i="1" dirty="0" smtClean="0"/>
              <a:t> 		</a:t>
            </a:r>
            <a:r>
              <a:rPr lang="en-CA" sz="2000" i="1" dirty="0" smtClean="0"/>
              <a:t>John H. Walton, </a:t>
            </a:r>
            <a:r>
              <a:rPr lang="en-CA" sz="2000" i="1" u="sng" dirty="0" smtClean="0"/>
              <a:t>The Lost World of Genesis One</a:t>
            </a:r>
            <a:endParaRPr lang="en-CA" sz="2000" u="sng" dirty="0"/>
          </a:p>
          <a:p>
            <a:pPr marL="457200" indent="-457200">
              <a:buFontTx/>
              <a:buChar char="-"/>
            </a:pP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5839332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71" y="-158262"/>
            <a:ext cx="15802151" cy="7016262"/>
          </a:xfrm>
          <a:prstGeom prst="rect">
            <a:avLst/>
          </a:prstGeom>
        </p:spPr>
      </p:pic>
      <p:sp>
        <p:nvSpPr>
          <p:cNvPr id="7" name="TextBox 6"/>
          <p:cNvSpPr txBox="1"/>
          <p:nvPr/>
        </p:nvSpPr>
        <p:spPr>
          <a:xfrm>
            <a:off x="615462" y="118215"/>
            <a:ext cx="4317021" cy="3231654"/>
          </a:xfrm>
          <a:prstGeom prst="rect">
            <a:avLst/>
          </a:prstGeom>
          <a:noFill/>
        </p:spPr>
        <p:txBody>
          <a:bodyPr wrap="square" rtlCol="0">
            <a:spAutoFit/>
          </a:bodyPr>
          <a:lstStyle/>
          <a:p>
            <a:r>
              <a:rPr lang="en-CA" sz="2800" b="1" i="1" dirty="0" smtClean="0">
                <a:solidFill>
                  <a:schemeClr val="bg1"/>
                </a:solidFill>
              </a:rPr>
              <a:t>In the beginning was the Word, and the Word was with God, and the Word was God…All things were made through Him… </a:t>
            </a:r>
          </a:p>
          <a:p>
            <a:r>
              <a:rPr lang="en-CA" sz="2800" b="1" i="1" dirty="0">
                <a:solidFill>
                  <a:schemeClr val="bg1"/>
                </a:solidFill>
              </a:rPr>
              <a:t>	</a:t>
            </a:r>
            <a:r>
              <a:rPr lang="en-CA" sz="2800" b="1" i="1" dirty="0" smtClean="0">
                <a:solidFill>
                  <a:schemeClr val="bg1"/>
                </a:solidFill>
              </a:rPr>
              <a:t>	</a:t>
            </a:r>
            <a:r>
              <a:rPr lang="en-CA" sz="2800" b="1" i="1" dirty="0" smtClean="0">
                <a:solidFill>
                  <a:schemeClr val="bg1"/>
                </a:solidFill>
              </a:rPr>
              <a:t>John 1:1f</a:t>
            </a:r>
            <a:endParaRPr lang="en-CA" sz="2800" dirty="0">
              <a:solidFill>
                <a:schemeClr val="bg1"/>
              </a:solidFill>
            </a:endParaRPr>
          </a:p>
          <a:p>
            <a:endParaRPr lang="en-CA" sz="3600" dirty="0">
              <a:solidFill>
                <a:schemeClr val="bg1"/>
              </a:solidFill>
            </a:endParaRPr>
          </a:p>
        </p:txBody>
      </p:sp>
    </p:spTree>
    <p:extLst>
      <p:ext uri="{BB962C8B-B14F-4D97-AF65-F5344CB8AC3E}">
        <p14:creationId xmlns:p14="http://schemas.microsoft.com/office/powerpoint/2010/main" val="2921209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71" y="-158262"/>
            <a:ext cx="15802151" cy="7016262"/>
          </a:xfrm>
          <a:prstGeom prst="rect">
            <a:avLst/>
          </a:prstGeom>
        </p:spPr>
      </p:pic>
      <p:sp>
        <p:nvSpPr>
          <p:cNvPr id="7" name="TextBox 6"/>
          <p:cNvSpPr txBox="1"/>
          <p:nvPr/>
        </p:nvSpPr>
        <p:spPr>
          <a:xfrm>
            <a:off x="615462" y="118215"/>
            <a:ext cx="4317021" cy="4524315"/>
          </a:xfrm>
          <a:prstGeom prst="rect">
            <a:avLst/>
          </a:prstGeom>
          <a:noFill/>
        </p:spPr>
        <p:txBody>
          <a:bodyPr wrap="square" rtlCol="0">
            <a:spAutoFit/>
          </a:bodyPr>
          <a:lstStyle/>
          <a:p>
            <a:r>
              <a:rPr lang="en-CA" sz="2800" b="1" i="1" dirty="0" smtClean="0">
                <a:solidFill>
                  <a:schemeClr val="bg1"/>
                </a:solidFill>
              </a:rPr>
              <a:t>By Him all things were created, in heaven and on earth, visible and invisible… all things were created through Him and for Him. He is before all things, and in Him all things hold together.</a:t>
            </a:r>
          </a:p>
          <a:p>
            <a:r>
              <a:rPr lang="en-CA" sz="2800" b="1" i="1" dirty="0">
                <a:solidFill>
                  <a:schemeClr val="bg1"/>
                </a:solidFill>
              </a:rPr>
              <a:t>	</a:t>
            </a:r>
            <a:r>
              <a:rPr lang="en-CA" sz="2800" b="1" i="1" dirty="0" smtClean="0">
                <a:solidFill>
                  <a:schemeClr val="bg1"/>
                </a:solidFill>
              </a:rPr>
              <a:t>	Col. 1:15 - 17</a:t>
            </a:r>
            <a:endParaRPr lang="en-CA" sz="2800" dirty="0">
              <a:solidFill>
                <a:schemeClr val="bg1"/>
              </a:solidFill>
            </a:endParaRPr>
          </a:p>
          <a:p>
            <a:endParaRPr lang="en-CA" sz="3600" dirty="0">
              <a:solidFill>
                <a:schemeClr val="bg1"/>
              </a:solidFill>
            </a:endParaRPr>
          </a:p>
        </p:txBody>
      </p:sp>
    </p:spTree>
    <p:extLst>
      <p:ext uri="{BB962C8B-B14F-4D97-AF65-F5344CB8AC3E}">
        <p14:creationId xmlns:p14="http://schemas.microsoft.com/office/powerpoint/2010/main" val="34856429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71" y="-158262"/>
            <a:ext cx="15802151" cy="7016262"/>
          </a:xfrm>
          <a:prstGeom prst="rect">
            <a:avLst/>
          </a:prstGeom>
        </p:spPr>
      </p:pic>
      <p:sp>
        <p:nvSpPr>
          <p:cNvPr id="7" name="TextBox 6"/>
          <p:cNvSpPr txBox="1"/>
          <p:nvPr/>
        </p:nvSpPr>
        <p:spPr>
          <a:xfrm>
            <a:off x="615462" y="118215"/>
            <a:ext cx="4317021" cy="3231654"/>
          </a:xfrm>
          <a:prstGeom prst="rect">
            <a:avLst/>
          </a:prstGeom>
          <a:noFill/>
        </p:spPr>
        <p:txBody>
          <a:bodyPr wrap="square" rtlCol="0">
            <a:spAutoFit/>
          </a:bodyPr>
          <a:lstStyle/>
          <a:p>
            <a:r>
              <a:rPr lang="en-CA" sz="2800" b="1" i="1" dirty="0" smtClean="0">
                <a:solidFill>
                  <a:schemeClr val="bg1"/>
                </a:solidFill>
              </a:rPr>
              <a:t>He is the radiance of the glory of God and the exact imprint of His nature, and He upholds the universe by the Word of His power.</a:t>
            </a:r>
          </a:p>
          <a:p>
            <a:r>
              <a:rPr lang="en-CA" sz="2800" b="1" i="1" dirty="0">
                <a:solidFill>
                  <a:schemeClr val="bg1"/>
                </a:solidFill>
              </a:rPr>
              <a:t>	</a:t>
            </a:r>
            <a:r>
              <a:rPr lang="en-CA" sz="2800" b="1" i="1" dirty="0" smtClean="0">
                <a:solidFill>
                  <a:schemeClr val="bg1"/>
                </a:solidFill>
              </a:rPr>
              <a:t>	Hebrews 1:3</a:t>
            </a:r>
            <a:endParaRPr lang="en-CA" sz="2800" dirty="0">
              <a:solidFill>
                <a:schemeClr val="bg1"/>
              </a:solidFill>
            </a:endParaRPr>
          </a:p>
          <a:p>
            <a:endParaRPr lang="en-CA" sz="3600" dirty="0">
              <a:solidFill>
                <a:schemeClr val="bg1"/>
              </a:solidFill>
            </a:endParaRPr>
          </a:p>
        </p:txBody>
      </p:sp>
    </p:spTree>
    <p:extLst>
      <p:ext uri="{BB962C8B-B14F-4D97-AF65-F5344CB8AC3E}">
        <p14:creationId xmlns:p14="http://schemas.microsoft.com/office/powerpoint/2010/main" val="2376951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1743719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9690" y="5270739"/>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1569660"/>
          </a:xfrm>
          <a:prstGeom prst="rect">
            <a:avLst/>
          </a:prstGeom>
          <a:noFill/>
        </p:spPr>
        <p:txBody>
          <a:bodyPr wrap="square" rtlCol="0">
            <a:spAutoFit/>
          </a:bodyPr>
          <a:lstStyle/>
          <a:p>
            <a:r>
              <a:rPr lang="en-CA" sz="2400" i="1" dirty="0" smtClean="0"/>
              <a:t> And the Spirit of God was hovering over the face of the waters. </a:t>
            </a:r>
            <a:endParaRPr lang="en-CA" sz="2400" i="1" dirty="0"/>
          </a:p>
          <a:p>
            <a:r>
              <a:rPr lang="en-CA" sz="2400" i="1" dirty="0" smtClean="0"/>
              <a:t>		Gen. 1:2b</a:t>
            </a:r>
            <a:endParaRPr lang="en-CA" sz="2400" i="1" dirty="0"/>
          </a:p>
        </p:txBody>
      </p:sp>
      <p:pic>
        <p:nvPicPr>
          <p:cNvPr id="2050" name="6BC382FD-EF0F-46AD-99FC-C98A331800D4" descr="10506936-0A38-40D0-92B2-D8CD19CAD1AE@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26" y="1371248"/>
            <a:ext cx="8366596" cy="38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907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830997"/>
          </a:xfrm>
          <a:prstGeom prst="rect">
            <a:avLst/>
          </a:prstGeom>
          <a:noFill/>
        </p:spPr>
        <p:txBody>
          <a:bodyPr wrap="square" rtlCol="0">
            <a:spAutoFit/>
          </a:bodyPr>
          <a:lstStyle/>
          <a:p>
            <a:r>
              <a:rPr lang="en-CA" sz="2400" i="1" dirty="0" smtClean="0"/>
              <a:t> And God said, ‘Let their be light’. </a:t>
            </a:r>
            <a:r>
              <a:rPr lang="en-CA" sz="2400" i="1" dirty="0"/>
              <a:t>	</a:t>
            </a:r>
            <a:r>
              <a:rPr lang="en-CA" sz="2400" i="1" dirty="0" smtClean="0"/>
              <a:t>Gen. 1:3</a:t>
            </a:r>
            <a:endParaRPr lang="en-CA" sz="2400" i="1" dirty="0"/>
          </a:p>
        </p:txBody>
      </p:sp>
      <p:pic>
        <p:nvPicPr>
          <p:cNvPr id="3074" name="3CD37BAB-F22C-4A64-A366-B0C42FA8CA77" descr="5D20BCEA-AC1E-4604-BF7B-8A918AD93B0A@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37" y="1391363"/>
            <a:ext cx="8072157" cy="356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15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785652"/>
          </a:xfrm>
          <a:prstGeom prst="rect">
            <a:avLst/>
          </a:prstGeom>
          <a:noFill/>
        </p:spPr>
        <p:txBody>
          <a:bodyPr wrap="square" rtlCol="0">
            <a:spAutoFit/>
          </a:bodyPr>
          <a:lstStyle/>
          <a:p>
            <a:r>
              <a:rPr lang="en-CA" sz="2400" i="1" dirty="0" smtClean="0"/>
              <a:t> God saw that the light was good. And God separated the light from the darkness. God called the light ‘Day’, and the darkness He called ‘Night’. And there was evening and there was morning, the first day.</a:t>
            </a:r>
            <a:r>
              <a:rPr lang="en-CA" sz="2400" i="1" dirty="0"/>
              <a:t>	</a:t>
            </a:r>
            <a:r>
              <a:rPr lang="en-CA" sz="2400" i="1" dirty="0" smtClean="0"/>
              <a:t>  	      Gen. 1:4 - 5</a:t>
            </a:r>
            <a:endParaRPr lang="en-CA" sz="2400" i="1" dirty="0"/>
          </a:p>
        </p:txBody>
      </p:sp>
      <p:pic>
        <p:nvPicPr>
          <p:cNvPr id="4098" name="6047EB5A-A684-4008-A138-03D265A11A87" descr="CE315DB5-F5C6-4C6B-A206-0E434DC93900@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32" y="1333463"/>
            <a:ext cx="8147199" cy="378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672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046988"/>
          </a:xfrm>
          <a:prstGeom prst="rect">
            <a:avLst/>
          </a:prstGeom>
          <a:noFill/>
        </p:spPr>
        <p:txBody>
          <a:bodyPr wrap="square" rtlCol="0">
            <a:spAutoFit/>
          </a:bodyPr>
          <a:lstStyle/>
          <a:p>
            <a:r>
              <a:rPr lang="en-CA" sz="2400" i="1" dirty="0" smtClean="0"/>
              <a:t> And God said, Let there be an expanse in the midst of the waters... And God called the expanse ‘Heaven’. And there was evening and there was morning, the second day.   Gen. 1:6-8</a:t>
            </a:r>
            <a:endParaRPr lang="en-CA" sz="2400" i="1" dirty="0"/>
          </a:p>
        </p:txBody>
      </p:sp>
      <p:pic>
        <p:nvPicPr>
          <p:cNvPr id="5122" name="68718F1E-7134-499D-9777-6CFAF81952D1" descr="99944D8D-A233-440F-AA38-0553D7D0F3B7@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45" y="1328666"/>
            <a:ext cx="8191366" cy="377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16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4154984"/>
          </a:xfrm>
          <a:prstGeom prst="rect">
            <a:avLst/>
          </a:prstGeom>
          <a:noFill/>
        </p:spPr>
        <p:txBody>
          <a:bodyPr wrap="square" rtlCol="0">
            <a:spAutoFit/>
          </a:bodyPr>
          <a:lstStyle/>
          <a:p>
            <a:r>
              <a:rPr lang="en-CA" sz="2400" i="1" dirty="0" smtClean="0"/>
              <a:t> And God said, Let the waters under the heavens be gathered together into one place, and let the dry land appear… God called the dry land ‘Earth’ and the waters that were gathered together He called ‘Seas’. </a:t>
            </a:r>
          </a:p>
          <a:p>
            <a:r>
              <a:rPr lang="en-CA" sz="2400" i="1" dirty="0"/>
              <a:t>	</a:t>
            </a:r>
            <a:r>
              <a:rPr lang="en-CA" sz="2400" i="1" dirty="0" smtClean="0"/>
              <a:t>Gen. 1:9 - 10</a:t>
            </a:r>
            <a:endParaRPr lang="en-CA" sz="2400" i="1" dirty="0"/>
          </a:p>
        </p:txBody>
      </p:sp>
      <p:pic>
        <p:nvPicPr>
          <p:cNvPr id="6146" name="CA6467A8-074A-4CF4-BDC2-A2E8F7213B58" descr="15D3E6A6-97D1-499F-905B-D3262FD28C3A@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50" y="1336228"/>
            <a:ext cx="8386138" cy="390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927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 xmlns:a16="http://schemas.microsoft.com/office/drawing/2014/main"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2" name="TextBox 1"/>
          <p:cNvSpPr txBox="1"/>
          <p:nvPr/>
        </p:nvSpPr>
        <p:spPr>
          <a:xfrm>
            <a:off x="4201064" y="5244860"/>
            <a:ext cx="3726611" cy="338554"/>
          </a:xfrm>
          <a:prstGeom prst="rect">
            <a:avLst/>
          </a:prstGeom>
          <a:noFill/>
        </p:spPr>
        <p:txBody>
          <a:bodyPr wrap="square" rtlCol="0">
            <a:spAutoFit/>
          </a:bodyPr>
          <a:lstStyle/>
          <a:p>
            <a:r>
              <a:rPr lang="en-CA" sz="1600" i="1" dirty="0" smtClean="0"/>
              <a:t>Drawings courtesy of Nicole Manuel</a:t>
            </a:r>
            <a:endParaRPr lang="en-CA" sz="1600" i="1" dirty="0"/>
          </a:p>
        </p:txBody>
      </p:sp>
      <p:sp>
        <p:nvSpPr>
          <p:cNvPr id="3" name="TextBox 2"/>
          <p:cNvSpPr txBox="1"/>
          <p:nvPr/>
        </p:nvSpPr>
        <p:spPr>
          <a:xfrm>
            <a:off x="8643668" y="1431985"/>
            <a:ext cx="3269411" cy="3416320"/>
          </a:xfrm>
          <a:prstGeom prst="rect">
            <a:avLst/>
          </a:prstGeom>
          <a:noFill/>
        </p:spPr>
        <p:txBody>
          <a:bodyPr wrap="square" rtlCol="0">
            <a:spAutoFit/>
          </a:bodyPr>
          <a:lstStyle/>
          <a:p>
            <a:r>
              <a:rPr lang="en-CA" sz="2400" i="1" dirty="0" smtClean="0"/>
              <a:t> And God said, Let the earth sprout vegetation, plants yielding seed, and fruit trees bearing fruit, each according to its kind on the earth. And God saw that it was good.</a:t>
            </a:r>
          </a:p>
          <a:p>
            <a:r>
              <a:rPr lang="en-CA" sz="2400" i="1" dirty="0"/>
              <a:t>	</a:t>
            </a:r>
            <a:r>
              <a:rPr lang="en-CA" sz="2400" i="1" dirty="0" smtClean="0"/>
              <a:t>Gen. 1:11 - 12</a:t>
            </a:r>
            <a:endParaRPr lang="en-CA" sz="2400" i="1" dirty="0"/>
          </a:p>
        </p:txBody>
      </p:sp>
      <p:pic>
        <p:nvPicPr>
          <p:cNvPr id="7170" name="9F37A9CE-668A-413D-B09A-5E39C23E43A6" descr="E3815ADC-27BC-4E33-815D-3AC7D32FF3B2@hitronh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20" y="1323016"/>
            <a:ext cx="8152771" cy="385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065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961</Words>
  <Application>Microsoft Office PowerPoint</Application>
  <PresentationFormat>Widescreen</PresentationFormat>
  <Paragraphs>96</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Janke</dc:creator>
  <cp:lastModifiedBy>Terry Janke</cp:lastModifiedBy>
  <cp:revision>24</cp:revision>
  <cp:lastPrinted>2019-10-12T16:23:36Z</cp:lastPrinted>
  <dcterms:created xsi:type="dcterms:W3CDTF">2019-10-10T17:45:47Z</dcterms:created>
  <dcterms:modified xsi:type="dcterms:W3CDTF">2019-10-12T16:28:19Z</dcterms:modified>
</cp:coreProperties>
</file>