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4" r:id="rId6"/>
    <p:sldId id="266" r:id="rId7"/>
    <p:sldId id="267" r:id="rId8"/>
    <p:sldId id="268" r:id="rId9"/>
    <p:sldId id="269" r:id="rId10"/>
    <p:sldId id="270" r:id="rId11"/>
    <p:sldId id="271" r:id="rId12"/>
    <p:sldId id="272" r:id="rId13"/>
    <p:sldId id="265" r:id="rId14"/>
    <p:sldId id="273" r:id="rId15"/>
    <p:sldId id="274" r:id="rId16"/>
    <p:sldId id="275" r:id="rId17"/>
    <p:sldId id="276" r:id="rId18"/>
    <p:sldId id="277" r:id="rId19"/>
    <p:sldId id="280" r:id="rId20"/>
    <p:sldId id="278" r:id="rId21"/>
    <p:sldId id="279" r:id="rId22"/>
    <p:sldId id="281"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5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B49F2C-860F-462D-A8FB-49DD52BEFF54}"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en-CA"/>
        </a:p>
      </dgm:t>
    </dgm:pt>
    <dgm:pt modelId="{A8CF6D77-2F46-4BB9-90D6-1C87F08AF837}">
      <dgm:prSet phldrT="[Text]" custT="1"/>
      <dgm:spPr>
        <a:solidFill>
          <a:schemeClr val="accent6">
            <a:lumMod val="75000"/>
          </a:schemeClr>
        </a:solidFill>
      </dgm:spPr>
      <dgm:t>
        <a:bodyPr/>
        <a:lstStyle/>
        <a:p>
          <a:r>
            <a:rPr lang="en-CA" sz="3200" dirty="0" smtClean="0"/>
            <a:t>Two Views on the Origins of Life</a:t>
          </a:r>
          <a:endParaRPr lang="en-CA" sz="3200" dirty="0"/>
        </a:p>
      </dgm:t>
    </dgm:pt>
    <dgm:pt modelId="{08613117-3213-4872-B585-49602E3D9A83}" type="parTrans" cxnId="{09A1A5ED-F36F-4157-BE4F-F577C9FA6F07}">
      <dgm:prSet/>
      <dgm:spPr/>
      <dgm:t>
        <a:bodyPr/>
        <a:lstStyle/>
        <a:p>
          <a:endParaRPr lang="en-CA"/>
        </a:p>
      </dgm:t>
    </dgm:pt>
    <dgm:pt modelId="{04694590-C4E3-4709-A06E-4A667531B296}" type="sibTrans" cxnId="{09A1A5ED-F36F-4157-BE4F-F577C9FA6F07}">
      <dgm:prSet/>
      <dgm:spPr/>
      <dgm:t>
        <a:bodyPr/>
        <a:lstStyle/>
        <a:p>
          <a:endParaRPr lang="en-CA"/>
        </a:p>
      </dgm:t>
    </dgm:pt>
    <dgm:pt modelId="{8DFF24C1-982D-4178-91D6-EC1850D73CD8}">
      <dgm:prSet phldrT="[Text]" custT="1"/>
      <dgm:spPr>
        <a:solidFill>
          <a:schemeClr val="accent6"/>
        </a:solidFill>
      </dgm:spPr>
      <dgm:t>
        <a:bodyPr/>
        <a:lstStyle/>
        <a:p>
          <a:r>
            <a:rPr lang="en-CA" sz="3200" dirty="0" smtClean="0"/>
            <a:t>Genesis as Literature</a:t>
          </a:r>
        </a:p>
      </dgm:t>
    </dgm:pt>
    <dgm:pt modelId="{BEBBFA94-21ED-4450-AF1C-5A7EEAFCC894}" type="parTrans" cxnId="{B9FFBD44-16CC-4CA1-9C6E-80F870EA3B87}">
      <dgm:prSet/>
      <dgm:spPr/>
      <dgm:t>
        <a:bodyPr/>
        <a:lstStyle/>
        <a:p>
          <a:endParaRPr lang="en-CA"/>
        </a:p>
      </dgm:t>
    </dgm:pt>
    <dgm:pt modelId="{ACA0A0A6-B4AC-4A8B-911B-8539FA1DC21A}" type="sibTrans" cxnId="{B9FFBD44-16CC-4CA1-9C6E-80F870EA3B87}">
      <dgm:prSet/>
      <dgm:spPr/>
      <dgm:t>
        <a:bodyPr/>
        <a:lstStyle/>
        <a:p>
          <a:endParaRPr lang="en-CA"/>
        </a:p>
      </dgm:t>
    </dgm:pt>
    <dgm:pt modelId="{28E0B79C-4D44-4C26-AA58-09A16C2BD6A7}">
      <dgm:prSet phldrT="[Text]" custT="1"/>
      <dgm:spPr>
        <a:solidFill>
          <a:schemeClr val="accent6">
            <a:lumMod val="60000"/>
            <a:lumOff val="40000"/>
          </a:schemeClr>
        </a:solidFill>
      </dgm:spPr>
      <dgm:t>
        <a:bodyPr/>
        <a:lstStyle/>
        <a:p>
          <a:r>
            <a:rPr lang="en-CA" sz="2800" dirty="0" smtClean="0"/>
            <a:t>Interpreting the Days of Creation</a:t>
          </a:r>
          <a:endParaRPr lang="en-CA" sz="2800" dirty="0"/>
        </a:p>
      </dgm:t>
    </dgm:pt>
    <dgm:pt modelId="{5025DBFC-F1B8-4096-BF0F-071E16756C1E}" type="parTrans" cxnId="{4FCC2B4F-56DE-48CC-86F7-3CD64BA1CE1E}">
      <dgm:prSet/>
      <dgm:spPr/>
      <dgm:t>
        <a:bodyPr/>
        <a:lstStyle/>
        <a:p>
          <a:endParaRPr lang="en-CA"/>
        </a:p>
      </dgm:t>
    </dgm:pt>
    <dgm:pt modelId="{22F60C64-5202-48AF-849D-4A81B8C254C9}" type="sibTrans" cxnId="{4FCC2B4F-56DE-48CC-86F7-3CD64BA1CE1E}">
      <dgm:prSet/>
      <dgm:spPr/>
      <dgm:t>
        <a:bodyPr/>
        <a:lstStyle/>
        <a:p>
          <a:endParaRPr lang="en-CA"/>
        </a:p>
      </dgm:t>
    </dgm:pt>
    <dgm:pt modelId="{6ED1FE3E-7DA1-4604-9F50-0D94ED4F4BB9}">
      <dgm:prSet custT="1"/>
      <dgm:spPr>
        <a:solidFill>
          <a:schemeClr val="accent6">
            <a:lumMod val="20000"/>
            <a:lumOff val="80000"/>
          </a:schemeClr>
        </a:solidFill>
      </dgm:spPr>
      <dgm:t>
        <a:bodyPr/>
        <a:lstStyle/>
        <a:p>
          <a:pPr>
            <a:lnSpc>
              <a:spcPct val="100000"/>
            </a:lnSpc>
          </a:pPr>
          <a:endParaRPr lang="en-CA" sz="2800" dirty="0" smtClean="0">
            <a:solidFill>
              <a:schemeClr val="tx1"/>
            </a:solidFill>
          </a:endParaRPr>
        </a:p>
      </dgm:t>
    </dgm:pt>
    <dgm:pt modelId="{EA8F99EF-1959-446A-A29E-E16BAE4B904D}" type="parTrans" cxnId="{0EDE1318-F71B-4EC4-AAA9-2F8C3649FF25}">
      <dgm:prSet/>
      <dgm:spPr/>
      <dgm:t>
        <a:bodyPr/>
        <a:lstStyle/>
        <a:p>
          <a:endParaRPr lang="en-CA"/>
        </a:p>
      </dgm:t>
    </dgm:pt>
    <dgm:pt modelId="{B90B3206-F21B-434F-86B9-74E73B616FA6}" type="sibTrans" cxnId="{0EDE1318-F71B-4EC4-AAA9-2F8C3649FF25}">
      <dgm:prSet/>
      <dgm:spPr/>
      <dgm:t>
        <a:bodyPr/>
        <a:lstStyle/>
        <a:p>
          <a:endParaRPr lang="en-CA"/>
        </a:p>
      </dgm:t>
    </dgm:pt>
    <dgm:pt modelId="{09B99C53-A4BA-461A-BC0A-677B7DAB902E}" type="pres">
      <dgm:prSet presAssocID="{23B49F2C-860F-462D-A8FB-49DD52BEFF54}" presName="Name0" presStyleCnt="0">
        <dgm:presLayoutVars>
          <dgm:dir/>
          <dgm:animLvl val="lvl"/>
          <dgm:resizeHandles val="exact"/>
        </dgm:presLayoutVars>
      </dgm:prSet>
      <dgm:spPr/>
      <dgm:t>
        <a:bodyPr/>
        <a:lstStyle/>
        <a:p>
          <a:endParaRPr lang="en-CA"/>
        </a:p>
      </dgm:t>
    </dgm:pt>
    <dgm:pt modelId="{E0C9C600-2895-4467-B517-162C1468C735}" type="pres">
      <dgm:prSet presAssocID="{A8CF6D77-2F46-4BB9-90D6-1C87F08AF837}" presName="Name8" presStyleCnt="0"/>
      <dgm:spPr/>
    </dgm:pt>
    <dgm:pt modelId="{C90F2F84-1CEF-47AD-9A81-CAF0B903F9FD}" type="pres">
      <dgm:prSet presAssocID="{A8CF6D77-2F46-4BB9-90D6-1C87F08AF837}" presName="level" presStyleLbl="node1" presStyleIdx="0" presStyleCnt="4" custScaleY="18579" custLinFactNeighborX="0" custLinFactNeighborY="-3459">
        <dgm:presLayoutVars>
          <dgm:chMax val="1"/>
          <dgm:bulletEnabled val="1"/>
        </dgm:presLayoutVars>
      </dgm:prSet>
      <dgm:spPr/>
      <dgm:t>
        <a:bodyPr/>
        <a:lstStyle/>
        <a:p>
          <a:endParaRPr lang="en-CA"/>
        </a:p>
      </dgm:t>
    </dgm:pt>
    <dgm:pt modelId="{72E83A04-FE3F-49E2-B2B0-368FB4DAE186}" type="pres">
      <dgm:prSet presAssocID="{A8CF6D77-2F46-4BB9-90D6-1C87F08AF837}" presName="levelTx" presStyleLbl="revTx" presStyleIdx="0" presStyleCnt="0">
        <dgm:presLayoutVars>
          <dgm:chMax val="1"/>
          <dgm:bulletEnabled val="1"/>
        </dgm:presLayoutVars>
      </dgm:prSet>
      <dgm:spPr/>
      <dgm:t>
        <a:bodyPr/>
        <a:lstStyle/>
        <a:p>
          <a:endParaRPr lang="en-CA"/>
        </a:p>
      </dgm:t>
    </dgm:pt>
    <dgm:pt modelId="{50168B07-3C93-4AD9-9DA4-8A521E0680E7}" type="pres">
      <dgm:prSet presAssocID="{8DFF24C1-982D-4178-91D6-EC1850D73CD8}" presName="Name8" presStyleCnt="0"/>
      <dgm:spPr/>
    </dgm:pt>
    <dgm:pt modelId="{F7CE3D12-7E88-43AD-A914-56447F22D1CC}" type="pres">
      <dgm:prSet presAssocID="{8DFF24C1-982D-4178-91D6-EC1850D73CD8}" presName="level" presStyleLbl="node1" presStyleIdx="1" presStyleCnt="4" custScaleY="15837" custLinFactNeighborX="0" custLinFactNeighborY="-6285">
        <dgm:presLayoutVars>
          <dgm:chMax val="1"/>
          <dgm:bulletEnabled val="1"/>
        </dgm:presLayoutVars>
      </dgm:prSet>
      <dgm:spPr/>
      <dgm:t>
        <a:bodyPr/>
        <a:lstStyle/>
        <a:p>
          <a:endParaRPr lang="en-CA"/>
        </a:p>
      </dgm:t>
    </dgm:pt>
    <dgm:pt modelId="{36E18F14-C7AF-4C23-BC7C-F90ABC66F324}" type="pres">
      <dgm:prSet presAssocID="{8DFF24C1-982D-4178-91D6-EC1850D73CD8}" presName="levelTx" presStyleLbl="revTx" presStyleIdx="0" presStyleCnt="0">
        <dgm:presLayoutVars>
          <dgm:chMax val="1"/>
          <dgm:bulletEnabled val="1"/>
        </dgm:presLayoutVars>
      </dgm:prSet>
      <dgm:spPr/>
      <dgm:t>
        <a:bodyPr/>
        <a:lstStyle/>
        <a:p>
          <a:endParaRPr lang="en-CA"/>
        </a:p>
      </dgm:t>
    </dgm:pt>
    <dgm:pt modelId="{026A3525-2DDC-4112-82ED-FE83ADC5F0DA}" type="pres">
      <dgm:prSet presAssocID="{28E0B79C-4D44-4C26-AA58-09A16C2BD6A7}" presName="Name8" presStyleCnt="0"/>
      <dgm:spPr/>
    </dgm:pt>
    <dgm:pt modelId="{A677C8AA-AA02-4E6A-ABBE-A8F2ED70CB65}" type="pres">
      <dgm:prSet presAssocID="{28E0B79C-4D44-4C26-AA58-09A16C2BD6A7}" presName="level" presStyleLbl="node1" presStyleIdx="2" presStyleCnt="4" custScaleX="100577" custScaleY="15425" custLinFactNeighborX="0" custLinFactNeighborY="-7552">
        <dgm:presLayoutVars>
          <dgm:chMax val="1"/>
          <dgm:bulletEnabled val="1"/>
        </dgm:presLayoutVars>
      </dgm:prSet>
      <dgm:spPr/>
      <dgm:t>
        <a:bodyPr/>
        <a:lstStyle/>
        <a:p>
          <a:endParaRPr lang="en-CA"/>
        </a:p>
      </dgm:t>
    </dgm:pt>
    <dgm:pt modelId="{5D80593E-71A7-4BF9-97FE-84E9E88CB99C}" type="pres">
      <dgm:prSet presAssocID="{28E0B79C-4D44-4C26-AA58-09A16C2BD6A7}" presName="levelTx" presStyleLbl="revTx" presStyleIdx="0" presStyleCnt="0">
        <dgm:presLayoutVars>
          <dgm:chMax val="1"/>
          <dgm:bulletEnabled val="1"/>
        </dgm:presLayoutVars>
      </dgm:prSet>
      <dgm:spPr/>
      <dgm:t>
        <a:bodyPr/>
        <a:lstStyle/>
        <a:p>
          <a:endParaRPr lang="en-CA"/>
        </a:p>
      </dgm:t>
    </dgm:pt>
    <dgm:pt modelId="{2241BBCE-6BDC-4CC6-89E4-9B235A3B59CF}" type="pres">
      <dgm:prSet presAssocID="{6ED1FE3E-7DA1-4604-9F50-0D94ED4F4BB9}" presName="Name8" presStyleCnt="0"/>
      <dgm:spPr/>
    </dgm:pt>
    <dgm:pt modelId="{FBFF7F07-57C3-4365-9D67-543F0E05C80B}" type="pres">
      <dgm:prSet presAssocID="{6ED1FE3E-7DA1-4604-9F50-0D94ED4F4BB9}" presName="level" presStyleLbl="node1" presStyleIdx="3" presStyleCnt="4" custScaleY="25327" custLinFactNeighborX="0" custLinFactNeighborY="-8818">
        <dgm:presLayoutVars>
          <dgm:chMax val="1"/>
          <dgm:bulletEnabled val="1"/>
        </dgm:presLayoutVars>
      </dgm:prSet>
      <dgm:spPr/>
      <dgm:t>
        <a:bodyPr/>
        <a:lstStyle/>
        <a:p>
          <a:endParaRPr lang="en-CA"/>
        </a:p>
      </dgm:t>
    </dgm:pt>
    <dgm:pt modelId="{DC50911B-97F7-4D25-813C-B8D9D0CFCA7A}" type="pres">
      <dgm:prSet presAssocID="{6ED1FE3E-7DA1-4604-9F50-0D94ED4F4BB9}" presName="levelTx" presStyleLbl="revTx" presStyleIdx="0" presStyleCnt="0">
        <dgm:presLayoutVars>
          <dgm:chMax val="1"/>
          <dgm:bulletEnabled val="1"/>
        </dgm:presLayoutVars>
      </dgm:prSet>
      <dgm:spPr/>
      <dgm:t>
        <a:bodyPr/>
        <a:lstStyle/>
        <a:p>
          <a:endParaRPr lang="en-CA"/>
        </a:p>
      </dgm:t>
    </dgm:pt>
  </dgm:ptLst>
  <dgm:cxnLst>
    <dgm:cxn modelId="{CC1EAB89-D8D5-4ACE-BE59-4C1E3A9F5081}" type="presOf" srcId="{28E0B79C-4D44-4C26-AA58-09A16C2BD6A7}" destId="{5D80593E-71A7-4BF9-97FE-84E9E88CB99C}" srcOrd="1" destOrd="0" presId="urn:microsoft.com/office/officeart/2005/8/layout/pyramid3"/>
    <dgm:cxn modelId="{B9FFBD44-16CC-4CA1-9C6E-80F870EA3B87}" srcId="{23B49F2C-860F-462D-A8FB-49DD52BEFF54}" destId="{8DFF24C1-982D-4178-91D6-EC1850D73CD8}" srcOrd="1" destOrd="0" parTransId="{BEBBFA94-21ED-4450-AF1C-5A7EEAFCC894}" sibTransId="{ACA0A0A6-B4AC-4A8B-911B-8539FA1DC21A}"/>
    <dgm:cxn modelId="{4FCC2B4F-56DE-48CC-86F7-3CD64BA1CE1E}" srcId="{23B49F2C-860F-462D-A8FB-49DD52BEFF54}" destId="{28E0B79C-4D44-4C26-AA58-09A16C2BD6A7}" srcOrd="2" destOrd="0" parTransId="{5025DBFC-F1B8-4096-BF0F-071E16756C1E}" sibTransId="{22F60C64-5202-48AF-849D-4A81B8C254C9}"/>
    <dgm:cxn modelId="{09A1A5ED-F36F-4157-BE4F-F577C9FA6F07}" srcId="{23B49F2C-860F-462D-A8FB-49DD52BEFF54}" destId="{A8CF6D77-2F46-4BB9-90D6-1C87F08AF837}" srcOrd="0" destOrd="0" parTransId="{08613117-3213-4872-B585-49602E3D9A83}" sibTransId="{04694590-C4E3-4709-A06E-4A667531B296}"/>
    <dgm:cxn modelId="{6E97E5E4-1364-49F2-A5E8-F9D1882A1D46}" type="presOf" srcId="{23B49F2C-860F-462D-A8FB-49DD52BEFF54}" destId="{09B99C53-A4BA-461A-BC0A-677B7DAB902E}" srcOrd="0" destOrd="0" presId="urn:microsoft.com/office/officeart/2005/8/layout/pyramid3"/>
    <dgm:cxn modelId="{B73DDB53-A466-44D5-A5C2-AD26880C11E0}" type="presOf" srcId="{28E0B79C-4D44-4C26-AA58-09A16C2BD6A7}" destId="{A677C8AA-AA02-4E6A-ABBE-A8F2ED70CB65}" srcOrd="0" destOrd="0" presId="urn:microsoft.com/office/officeart/2005/8/layout/pyramid3"/>
    <dgm:cxn modelId="{AA587DF8-50D1-4EF8-B638-814F77E6B46A}" type="presOf" srcId="{A8CF6D77-2F46-4BB9-90D6-1C87F08AF837}" destId="{C90F2F84-1CEF-47AD-9A81-CAF0B903F9FD}" srcOrd="0" destOrd="0" presId="urn:microsoft.com/office/officeart/2005/8/layout/pyramid3"/>
    <dgm:cxn modelId="{4574A3B3-D313-41E1-87E8-C7059E2CC955}" type="presOf" srcId="{6ED1FE3E-7DA1-4604-9F50-0D94ED4F4BB9}" destId="{DC50911B-97F7-4D25-813C-B8D9D0CFCA7A}" srcOrd="1" destOrd="0" presId="urn:microsoft.com/office/officeart/2005/8/layout/pyramid3"/>
    <dgm:cxn modelId="{10161595-9BC3-4D3C-ADA5-D31C067EF0B4}" type="presOf" srcId="{8DFF24C1-982D-4178-91D6-EC1850D73CD8}" destId="{36E18F14-C7AF-4C23-BC7C-F90ABC66F324}" srcOrd="1" destOrd="0" presId="urn:microsoft.com/office/officeart/2005/8/layout/pyramid3"/>
    <dgm:cxn modelId="{FFA25224-CAEC-436F-BDF5-2AB1C68BC1D3}" type="presOf" srcId="{6ED1FE3E-7DA1-4604-9F50-0D94ED4F4BB9}" destId="{FBFF7F07-57C3-4365-9D67-543F0E05C80B}" srcOrd="0" destOrd="0" presId="urn:microsoft.com/office/officeart/2005/8/layout/pyramid3"/>
    <dgm:cxn modelId="{0EDE1318-F71B-4EC4-AAA9-2F8C3649FF25}" srcId="{23B49F2C-860F-462D-A8FB-49DD52BEFF54}" destId="{6ED1FE3E-7DA1-4604-9F50-0D94ED4F4BB9}" srcOrd="3" destOrd="0" parTransId="{EA8F99EF-1959-446A-A29E-E16BAE4B904D}" sibTransId="{B90B3206-F21B-434F-86B9-74E73B616FA6}"/>
    <dgm:cxn modelId="{3E25796E-E666-4764-B7B8-00DA58016DF0}" type="presOf" srcId="{8DFF24C1-982D-4178-91D6-EC1850D73CD8}" destId="{F7CE3D12-7E88-43AD-A914-56447F22D1CC}" srcOrd="0" destOrd="0" presId="urn:microsoft.com/office/officeart/2005/8/layout/pyramid3"/>
    <dgm:cxn modelId="{EB1AD5B1-F3BB-473E-9BA6-26D43A722FAF}" type="presOf" srcId="{A8CF6D77-2F46-4BB9-90D6-1C87F08AF837}" destId="{72E83A04-FE3F-49E2-B2B0-368FB4DAE186}" srcOrd="1" destOrd="0" presId="urn:microsoft.com/office/officeart/2005/8/layout/pyramid3"/>
    <dgm:cxn modelId="{9FAE2919-665C-4E8B-ADEE-F0C2346B5041}" type="presParOf" srcId="{09B99C53-A4BA-461A-BC0A-677B7DAB902E}" destId="{E0C9C600-2895-4467-B517-162C1468C735}" srcOrd="0" destOrd="0" presId="urn:microsoft.com/office/officeart/2005/8/layout/pyramid3"/>
    <dgm:cxn modelId="{740F5C7C-4B16-40F0-A179-9781BFF0FB0D}" type="presParOf" srcId="{E0C9C600-2895-4467-B517-162C1468C735}" destId="{C90F2F84-1CEF-47AD-9A81-CAF0B903F9FD}" srcOrd="0" destOrd="0" presId="urn:microsoft.com/office/officeart/2005/8/layout/pyramid3"/>
    <dgm:cxn modelId="{57A1C5DD-3787-45F8-84CF-CF5EE536CD3A}" type="presParOf" srcId="{E0C9C600-2895-4467-B517-162C1468C735}" destId="{72E83A04-FE3F-49E2-B2B0-368FB4DAE186}" srcOrd="1" destOrd="0" presId="urn:microsoft.com/office/officeart/2005/8/layout/pyramid3"/>
    <dgm:cxn modelId="{A9BEFAEC-D8A2-45C4-88DF-DD995A4113BD}" type="presParOf" srcId="{09B99C53-A4BA-461A-BC0A-677B7DAB902E}" destId="{50168B07-3C93-4AD9-9DA4-8A521E0680E7}" srcOrd="1" destOrd="0" presId="urn:microsoft.com/office/officeart/2005/8/layout/pyramid3"/>
    <dgm:cxn modelId="{A0C6654A-4DBE-4261-9F94-2ED2DC8BBE1A}" type="presParOf" srcId="{50168B07-3C93-4AD9-9DA4-8A521E0680E7}" destId="{F7CE3D12-7E88-43AD-A914-56447F22D1CC}" srcOrd="0" destOrd="0" presId="urn:microsoft.com/office/officeart/2005/8/layout/pyramid3"/>
    <dgm:cxn modelId="{F71BC717-7E16-4B89-9FE3-D99021F039A7}" type="presParOf" srcId="{50168B07-3C93-4AD9-9DA4-8A521E0680E7}" destId="{36E18F14-C7AF-4C23-BC7C-F90ABC66F324}" srcOrd="1" destOrd="0" presId="urn:microsoft.com/office/officeart/2005/8/layout/pyramid3"/>
    <dgm:cxn modelId="{6CBED8C2-1F59-4EE3-B170-3F5B120D2E39}" type="presParOf" srcId="{09B99C53-A4BA-461A-BC0A-677B7DAB902E}" destId="{026A3525-2DDC-4112-82ED-FE83ADC5F0DA}" srcOrd="2" destOrd="0" presId="urn:microsoft.com/office/officeart/2005/8/layout/pyramid3"/>
    <dgm:cxn modelId="{759E50F2-FC82-4949-86F2-09CFF4EE45BA}" type="presParOf" srcId="{026A3525-2DDC-4112-82ED-FE83ADC5F0DA}" destId="{A677C8AA-AA02-4E6A-ABBE-A8F2ED70CB65}" srcOrd="0" destOrd="0" presId="urn:microsoft.com/office/officeart/2005/8/layout/pyramid3"/>
    <dgm:cxn modelId="{01AA0BC5-BC1D-4D12-AEBB-683110BC563B}" type="presParOf" srcId="{026A3525-2DDC-4112-82ED-FE83ADC5F0DA}" destId="{5D80593E-71A7-4BF9-97FE-84E9E88CB99C}" srcOrd="1" destOrd="0" presId="urn:microsoft.com/office/officeart/2005/8/layout/pyramid3"/>
    <dgm:cxn modelId="{7E767B55-869E-4025-BE32-2BD13747043B}" type="presParOf" srcId="{09B99C53-A4BA-461A-BC0A-677B7DAB902E}" destId="{2241BBCE-6BDC-4CC6-89E4-9B235A3B59CF}" srcOrd="3" destOrd="0" presId="urn:microsoft.com/office/officeart/2005/8/layout/pyramid3"/>
    <dgm:cxn modelId="{4C51C331-D1AC-4B04-AD04-634C75B1FF07}" type="presParOf" srcId="{2241BBCE-6BDC-4CC6-89E4-9B235A3B59CF}" destId="{FBFF7F07-57C3-4365-9D67-543F0E05C80B}" srcOrd="0" destOrd="0" presId="urn:microsoft.com/office/officeart/2005/8/layout/pyramid3"/>
    <dgm:cxn modelId="{72BF384A-CB86-48BD-B2A2-333EBA314D98}" type="presParOf" srcId="{2241BBCE-6BDC-4CC6-89E4-9B235A3B59CF}" destId="{DC50911B-97F7-4D25-813C-B8D9D0CFCA7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F2F84-1CEF-47AD-9A81-CAF0B903F9FD}">
      <dsp:nvSpPr>
        <dsp:cNvPr id="0" name=""/>
        <dsp:cNvSpPr/>
      </dsp:nvSpPr>
      <dsp:spPr>
        <a:xfrm rot="10800000">
          <a:off x="0" y="42988"/>
          <a:ext cx="9677398" cy="1102491"/>
        </a:xfrm>
        <a:prstGeom prst="trapezoid">
          <a:avLst>
            <a:gd name="adj" fmla="val 81541"/>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CA" sz="3200" kern="1200" dirty="0" smtClean="0"/>
            <a:t>Two Views on the Origins of Life</a:t>
          </a:r>
          <a:endParaRPr lang="en-CA" sz="3200" kern="1200" dirty="0"/>
        </a:p>
      </dsp:txBody>
      <dsp:txXfrm rot="-10800000">
        <a:off x="1693544" y="42988"/>
        <a:ext cx="6290309" cy="1102491"/>
      </dsp:txXfrm>
    </dsp:sp>
    <dsp:sp modelId="{F7CE3D12-7E88-43AD-A914-56447F22D1CC}">
      <dsp:nvSpPr>
        <dsp:cNvPr id="0" name=""/>
        <dsp:cNvSpPr/>
      </dsp:nvSpPr>
      <dsp:spPr>
        <a:xfrm rot="10800000">
          <a:off x="1195963" y="1341994"/>
          <a:ext cx="7285471" cy="939779"/>
        </a:xfrm>
        <a:prstGeom prst="trapezoid">
          <a:avLst>
            <a:gd name="adj" fmla="val 81541"/>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CA" sz="3200" kern="1200" dirty="0" smtClean="0"/>
            <a:t>Genesis as Literature</a:t>
          </a:r>
        </a:p>
      </dsp:txBody>
      <dsp:txXfrm rot="-10800000">
        <a:off x="2470921" y="1341994"/>
        <a:ext cx="4735556" cy="939779"/>
      </dsp:txXfrm>
    </dsp:sp>
    <dsp:sp modelId="{A677C8AA-AA02-4E6A-ABBE-A8F2ED70CB65}">
      <dsp:nvSpPr>
        <dsp:cNvPr id="0" name=""/>
        <dsp:cNvSpPr/>
      </dsp:nvSpPr>
      <dsp:spPr>
        <a:xfrm rot="10800000">
          <a:off x="2200283" y="2517048"/>
          <a:ext cx="5276831" cy="915330"/>
        </a:xfrm>
        <a:prstGeom prst="trapezoid">
          <a:avLst>
            <a:gd name="adj" fmla="val 81541"/>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CA" sz="2800" kern="1200" dirty="0" smtClean="0"/>
            <a:t>Interpreting the Days of Creation</a:t>
          </a:r>
          <a:endParaRPr lang="en-CA" sz="2800" kern="1200" dirty="0"/>
        </a:p>
      </dsp:txBody>
      <dsp:txXfrm rot="-10800000">
        <a:off x="3123729" y="2517048"/>
        <a:ext cx="3429940" cy="915330"/>
      </dsp:txXfrm>
    </dsp:sp>
    <dsp:sp modelId="{FBFF7F07-57C3-4365-9D67-543F0E05C80B}">
      <dsp:nvSpPr>
        <dsp:cNvPr id="0" name=""/>
        <dsp:cNvSpPr/>
      </dsp:nvSpPr>
      <dsp:spPr>
        <a:xfrm rot="10800000">
          <a:off x="3208354" y="3659636"/>
          <a:ext cx="3260689" cy="1502922"/>
        </a:xfrm>
        <a:prstGeom prst="trapezoid">
          <a:avLst>
            <a:gd name="adj" fmla="val 81541"/>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ct val="35000"/>
            </a:spcAft>
          </a:pPr>
          <a:endParaRPr lang="en-CA" sz="2800" kern="1200" dirty="0" smtClean="0">
            <a:solidFill>
              <a:schemeClr val="tx1"/>
            </a:solidFill>
          </a:endParaRPr>
        </a:p>
      </dsp:txBody>
      <dsp:txXfrm rot="-10800000">
        <a:off x="3208354" y="3659636"/>
        <a:ext cx="3260689" cy="15029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D994355-EF36-4DF9-9A58-C9846CAF2ADF}" type="datetimeFigureOut">
              <a:rPr lang="en-CA" smtClean="0"/>
              <a:t>2019-10-05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256962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D994355-EF36-4DF9-9A58-C9846CAF2ADF}" type="datetimeFigureOut">
              <a:rPr lang="en-CA" smtClean="0"/>
              <a:t>2019-10-05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105831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D994355-EF36-4DF9-9A58-C9846CAF2ADF}" type="datetimeFigureOut">
              <a:rPr lang="en-CA" smtClean="0"/>
              <a:t>2019-10-05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140563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D994355-EF36-4DF9-9A58-C9846CAF2ADF}" type="datetimeFigureOut">
              <a:rPr lang="en-CA" smtClean="0"/>
              <a:t>2019-10-05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333945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994355-EF36-4DF9-9A58-C9846CAF2ADF}" type="datetimeFigureOut">
              <a:rPr lang="en-CA" smtClean="0"/>
              <a:t>2019-10-05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187549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D994355-EF36-4DF9-9A58-C9846CAF2ADF}" type="datetimeFigureOut">
              <a:rPr lang="en-CA" smtClean="0"/>
              <a:t>2019-10-05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379169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D994355-EF36-4DF9-9A58-C9846CAF2ADF}" type="datetimeFigureOut">
              <a:rPr lang="en-CA" smtClean="0"/>
              <a:t>2019-10-05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296014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D994355-EF36-4DF9-9A58-C9846CAF2ADF}" type="datetimeFigureOut">
              <a:rPr lang="en-CA" smtClean="0"/>
              <a:t>2019-10-05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408357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94355-EF36-4DF9-9A58-C9846CAF2ADF}" type="datetimeFigureOut">
              <a:rPr lang="en-CA" smtClean="0"/>
              <a:t>2019-10-05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1469913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94355-EF36-4DF9-9A58-C9846CAF2ADF}" type="datetimeFigureOut">
              <a:rPr lang="en-CA" smtClean="0"/>
              <a:t>2019-10-05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414360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94355-EF36-4DF9-9A58-C9846CAF2ADF}" type="datetimeFigureOut">
              <a:rPr lang="en-CA" smtClean="0"/>
              <a:t>2019-10-05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999D1E-C48E-40E3-B52C-2ABEA1F7BEC4}" type="slidenum">
              <a:rPr lang="en-CA" smtClean="0"/>
              <a:t>‹#›</a:t>
            </a:fld>
            <a:endParaRPr lang="en-CA"/>
          </a:p>
        </p:txBody>
      </p:sp>
    </p:spTree>
    <p:extLst>
      <p:ext uri="{BB962C8B-B14F-4D97-AF65-F5344CB8AC3E}">
        <p14:creationId xmlns:p14="http://schemas.microsoft.com/office/powerpoint/2010/main" val="311320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94355-EF36-4DF9-9A58-C9846CAF2ADF}" type="datetimeFigureOut">
              <a:rPr lang="en-CA" smtClean="0"/>
              <a:t>2019-10-05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99D1E-C48E-40E3-B52C-2ABEA1F7BEC4}" type="slidenum">
              <a:rPr lang="en-CA" smtClean="0"/>
              <a:t>‹#›</a:t>
            </a:fld>
            <a:endParaRPr lang="en-CA"/>
          </a:p>
        </p:txBody>
      </p:sp>
    </p:spTree>
    <p:extLst>
      <p:ext uri="{BB962C8B-B14F-4D97-AF65-F5344CB8AC3E}">
        <p14:creationId xmlns:p14="http://schemas.microsoft.com/office/powerpoint/2010/main" val="104477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52"/>
            <a:ext cx="12192000" cy="6898052"/>
          </a:xfrm>
          <a:prstGeom prst="rect">
            <a:avLst/>
          </a:prstGeom>
        </p:spPr>
      </p:pic>
      <p:sp>
        <p:nvSpPr>
          <p:cNvPr id="5" name="TextBox 4"/>
          <p:cNvSpPr txBox="1"/>
          <p:nvPr/>
        </p:nvSpPr>
        <p:spPr>
          <a:xfrm>
            <a:off x="2777706" y="136198"/>
            <a:ext cx="8022566" cy="461665"/>
          </a:xfrm>
          <a:prstGeom prst="rect">
            <a:avLst/>
          </a:prstGeom>
          <a:noFill/>
        </p:spPr>
        <p:txBody>
          <a:bodyPr wrap="square" rtlCol="0">
            <a:spAutoFit/>
          </a:bodyPr>
          <a:lstStyle/>
          <a:p>
            <a:endParaRPr lang="en-CA" sz="2400" b="1" i="1" dirty="0"/>
          </a:p>
        </p:txBody>
      </p:sp>
      <p:sp>
        <p:nvSpPr>
          <p:cNvPr id="6" name="TextBox 5"/>
          <p:cNvSpPr txBox="1"/>
          <p:nvPr/>
        </p:nvSpPr>
        <p:spPr>
          <a:xfrm>
            <a:off x="1207698" y="235504"/>
            <a:ext cx="10101532" cy="1077218"/>
          </a:xfrm>
          <a:prstGeom prst="rect">
            <a:avLst/>
          </a:prstGeom>
          <a:noFill/>
        </p:spPr>
        <p:txBody>
          <a:bodyPr wrap="square" rtlCol="0">
            <a:spAutoFit/>
          </a:bodyPr>
          <a:lstStyle/>
          <a:p>
            <a:r>
              <a:rPr lang="en-CA" sz="3200" b="1" i="1" dirty="0" smtClean="0">
                <a:solidFill>
                  <a:schemeClr val="bg1"/>
                </a:solidFill>
              </a:rPr>
              <a:t>In the beginning, God created the heavens and the earth…</a:t>
            </a:r>
          </a:p>
          <a:p>
            <a:endParaRPr lang="en-CA" sz="3200" dirty="0">
              <a:solidFill>
                <a:schemeClr val="bg1"/>
              </a:solidFill>
            </a:endParaRPr>
          </a:p>
        </p:txBody>
      </p:sp>
    </p:spTree>
    <p:extLst>
      <p:ext uri="{BB962C8B-B14F-4D97-AF65-F5344CB8AC3E}">
        <p14:creationId xmlns:p14="http://schemas.microsoft.com/office/powerpoint/2010/main" val="2319151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295776" y="1590676"/>
            <a:ext cx="7496174" cy="4031873"/>
          </a:xfrm>
          <a:prstGeom prst="rect">
            <a:avLst/>
          </a:prstGeom>
          <a:noFill/>
        </p:spPr>
        <p:txBody>
          <a:bodyPr wrap="square" rtlCol="0">
            <a:spAutoFit/>
          </a:bodyPr>
          <a:lstStyle/>
          <a:p>
            <a:r>
              <a:rPr lang="en-CA" sz="3200" i="1" dirty="0" smtClean="0"/>
              <a:t>‘The </a:t>
            </a:r>
            <a:r>
              <a:rPr lang="en-CA" sz="3200" i="1" dirty="0"/>
              <a:t>odds against a universe like ours emerging out of something like the Big Bang are enormous. I think there are clearly religious implications… It would be very difficult to explain why the universe should have begun in just this way, except as the act of a God who intended to create beings like us</a:t>
            </a:r>
            <a:r>
              <a:rPr lang="en-CA" sz="3200" i="1" dirty="0" smtClean="0"/>
              <a:t>.’</a:t>
            </a:r>
            <a:endParaRPr lang="en-CA"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0150"/>
            <a:ext cx="3990975" cy="5657850"/>
          </a:xfrm>
          <a:prstGeom prst="rect">
            <a:avLst/>
          </a:prstGeom>
        </p:spPr>
      </p:pic>
    </p:spTree>
    <p:extLst>
      <p:ext uri="{BB962C8B-B14F-4D97-AF65-F5344CB8AC3E}">
        <p14:creationId xmlns:p14="http://schemas.microsoft.com/office/powerpoint/2010/main" val="374094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295776" y="1495425"/>
            <a:ext cx="7553324" cy="5604451"/>
          </a:xfrm>
          <a:prstGeom prst="rect">
            <a:avLst/>
          </a:prstGeom>
          <a:noFill/>
        </p:spPr>
        <p:txBody>
          <a:bodyPr wrap="square" rtlCol="0">
            <a:spAutoFit/>
          </a:bodyPr>
          <a:lstStyle/>
          <a:p>
            <a:r>
              <a:rPr lang="en-CA" sz="3200" i="1" dirty="0" smtClean="0"/>
              <a:t>‘…it </a:t>
            </a:r>
            <a:r>
              <a:rPr lang="en-CA" sz="3200" i="1" dirty="0"/>
              <a:t>seems as though science will never be able to raise the curtain on the mystery of creation. For the scientist who has lived by his faith in the power of reason, the story ends like a bad dream. He has scaled the mountains of ignorance; he is about to conquer the highest peak; as he pulls himself over the final rock, he is greeted by a band of theologians who have been sitting there for centuries</a:t>
            </a:r>
            <a:r>
              <a:rPr lang="en-CA" sz="3200" i="1" dirty="0" smtClean="0"/>
              <a:t>.’</a:t>
            </a:r>
            <a:endParaRPr lang="en-CA" sz="3200" dirty="0"/>
          </a:p>
          <a:p>
            <a:endParaRPr lang="en-CA"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0150"/>
            <a:ext cx="4029075" cy="5657850"/>
          </a:xfrm>
          <a:prstGeom prst="rect">
            <a:avLst/>
          </a:prstGeom>
        </p:spPr>
      </p:pic>
    </p:spTree>
    <p:extLst>
      <p:ext uri="{BB962C8B-B14F-4D97-AF65-F5344CB8AC3E}">
        <p14:creationId xmlns:p14="http://schemas.microsoft.com/office/powerpoint/2010/main" val="1341434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543424" y="1495425"/>
            <a:ext cx="7305675" cy="4031873"/>
          </a:xfrm>
          <a:prstGeom prst="rect">
            <a:avLst/>
          </a:prstGeom>
          <a:noFill/>
        </p:spPr>
        <p:txBody>
          <a:bodyPr wrap="square" rtlCol="0">
            <a:spAutoFit/>
          </a:bodyPr>
          <a:lstStyle/>
          <a:p>
            <a:r>
              <a:rPr lang="en-CA" sz="3200" i="1" dirty="0" smtClean="0"/>
              <a:t>‘</a:t>
            </a:r>
            <a:r>
              <a:rPr lang="en-CA" sz="3200" i="1" dirty="0"/>
              <a:t>I myself am convinced that the theory of evolution, especially the extent to which it is applied, will be one of the great jokes in the history books in the future. Posterity will marvel that so very flimsy and dubious a hypothesis could be accepted with the incredible credulity that it has</a:t>
            </a:r>
            <a:r>
              <a:rPr lang="en-CA" sz="3200" i="1" dirty="0" smtClean="0"/>
              <a:t>.’</a:t>
            </a:r>
            <a:endParaRPr lang="en-CA" sz="3200" dirty="0"/>
          </a:p>
          <a:p>
            <a:endParaRPr lang="en-CA"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0150"/>
            <a:ext cx="4295776" cy="5657850"/>
          </a:xfrm>
          <a:prstGeom prst="rect">
            <a:avLst/>
          </a:prstGeom>
        </p:spPr>
      </p:pic>
    </p:spTree>
    <p:extLst>
      <p:ext uri="{BB962C8B-B14F-4D97-AF65-F5344CB8AC3E}">
        <p14:creationId xmlns:p14="http://schemas.microsoft.com/office/powerpoint/2010/main" val="3264504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629275" y="1695450"/>
            <a:ext cx="6395085" cy="1077218"/>
          </a:xfrm>
          <a:prstGeom prst="rect">
            <a:avLst/>
          </a:prstGeom>
          <a:noFill/>
        </p:spPr>
        <p:txBody>
          <a:bodyPr wrap="square" rtlCol="0">
            <a:spAutoFit/>
          </a:bodyPr>
          <a:lstStyle/>
          <a:p>
            <a:r>
              <a:rPr lang="en-CA" sz="3200" b="1" dirty="0" smtClean="0"/>
              <a:t>The Genesis </a:t>
            </a:r>
            <a:r>
              <a:rPr lang="en-CA" sz="3200" b="1" dirty="0"/>
              <a:t>Account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3534993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607170" y="1695450"/>
            <a:ext cx="6417190" cy="2554545"/>
          </a:xfrm>
          <a:prstGeom prst="rect">
            <a:avLst/>
          </a:prstGeom>
          <a:noFill/>
        </p:spPr>
        <p:txBody>
          <a:bodyPr wrap="square" rtlCol="0">
            <a:spAutoFit/>
          </a:bodyPr>
          <a:lstStyle/>
          <a:p>
            <a:r>
              <a:rPr lang="en-CA" sz="3200" b="1" dirty="0" smtClean="0"/>
              <a:t>The Genesis </a:t>
            </a:r>
            <a:r>
              <a:rPr lang="en-CA" sz="3200" b="1" dirty="0"/>
              <a:t>Account </a:t>
            </a:r>
            <a:endParaRPr lang="en-CA" sz="3200" b="1" dirty="0" smtClean="0"/>
          </a:p>
          <a:p>
            <a:r>
              <a:rPr lang="en-CA" sz="3200" b="1" dirty="0" smtClean="0"/>
              <a:t>- </a:t>
            </a:r>
            <a:r>
              <a:rPr lang="en-CA" sz="3200" dirty="0"/>
              <a:t>Other Ancient Near Eastern Creation Accounts </a:t>
            </a:r>
          </a:p>
          <a:p>
            <a:r>
              <a:rPr lang="en-CA" sz="3200" b="1" dirty="0" smtClean="0"/>
              <a: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1859162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426015" y="1695450"/>
            <a:ext cx="6633713" cy="4031873"/>
          </a:xfrm>
          <a:prstGeom prst="rect">
            <a:avLst/>
          </a:prstGeom>
          <a:noFill/>
        </p:spPr>
        <p:txBody>
          <a:bodyPr wrap="square" rtlCol="0">
            <a:spAutoFit/>
          </a:bodyPr>
          <a:lstStyle/>
          <a:p>
            <a:r>
              <a:rPr lang="en-CA" sz="3200" b="1" dirty="0" smtClean="0"/>
              <a:t>The Genesis </a:t>
            </a:r>
            <a:r>
              <a:rPr lang="en-CA" sz="3200" b="1" dirty="0"/>
              <a:t>Account </a:t>
            </a:r>
            <a:endParaRPr lang="en-CA" sz="3200" b="1" dirty="0" smtClean="0"/>
          </a:p>
          <a:p>
            <a:pPr marL="457200" indent="-457200">
              <a:buFontTx/>
              <a:buChar char="-"/>
            </a:pPr>
            <a:r>
              <a:rPr lang="en-CA" sz="3200" dirty="0" smtClean="0"/>
              <a:t>Other </a:t>
            </a:r>
            <a:r>
              <a:rPr lang="en-CA" sz="3200" dirty="0"/>
              <a:t>Ancient Near Eastern Creation </a:t>
            </a:r>
            <a:r>
              <a:rPr lang="en-CA" sz="3200" dirty="0" smtClean="0"/>
              <a:t>Accounts</a:t>
            </a:r>
          </a:p>
          <a:p>
            <a:pPr marL="457200" indent="-457200">
              <a:buFontTx/>
              <a:buChar char="-"/>
            </a:pPr>
            <a:r>
              <a:rPr lang="en-CA" sz="3200" dirty="0"/>
              <a:t>The Torah (Genesis to Deuteronomy) </a:t>
            </a:r>
          </a:p>
          <a:p>
            <a:pPr marL="457200" indent="-457200">
              <a:buFontTx/>
              <a:buChar char="-"/>
            </a:pPr>
            <a:r>
              <a:rPr lang="en-CA" sz="3200" dirty="0" smtClean="0"/>
              <a:t> </a:t>
            </a:r>
            <a:endParaRPr lang="en-CA" sz="3200" dirty="0"/>
          </a:p>
          <a:p>
            <a:r>
              <a:rPr lang="en-CA" sz="3200" b="1" dirty="0" smtClean="0"/>
              <a: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2349872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426015" y="1695450"/>
            <a:ext cx="6633713" cy="5016758"/>
          </a:xfrm>
          <a:prstGeom prst="rect">
            <a:avLst/>
          </a:prstGeom>
          <a:noFill/>
        </p:spPr>
        <p:txBody>
          <a:bodyPr wrap="square" rtlCol="0">
            <a:spAutoFit/>
          </a:bodyPr>
          <a:lstStyle/>
          <a:p>
            <a:r>
              <a:rPr lang="en-CA" sz="3200" b="1" dirty="0" smtClean="0"/>
              <a:t>The Genesis </a:t>
            </a:r>
            <a:r>
              <a:rPr lang="en-CA" sz="3200" b="1" dirty="0"/>
              <a:t>Account </a:t>
            </a:r>
            <a:endParaRPr lang="en-CA" sz="3200" b="1" dirty="0" smtClean="0"/>
          </a:p>
          <a:p>
            <a:pPr marL="457200" indent="-457200">
              <a:buFontTx/>
              <a:buChar char="-"/>
            </a:pPr>
            <a:r>
              <a:rPr lang="en-CA" sz="3200" dirty="0" smtClean="0"/>
              <a:t>Other </a:t>
            </a:r>
            <a:r>
              <a:rPr lang="en-CA" sz="3200" dirty="0"/>
              <a:t>Ancient Near Eastern Creation </a:t>
            </a:r>
            <a:r>
              <a:rPr lang="en-CA" sz="3200" dirty="0" smtClean="0"/>
              <a:t>Accounts</a:t>
            </a:r>
          </a:p>
          <a:p>
            <a:pPr marL="457200" indent="-457200">
              <a:buFontTx/>
              <a:buChar char="-"/>
            </a:pPr>
            <a:r>
              <a:rPr lang="en-CA" sz="3200" dirty="0"/>
              <a:t>The Torah (Genesis to Deuteronomy) </a:t>
            </a:r>
          </a:p>
          <a:p>
            <a:pPr marL="457200" indent="-457200">
              <a:buFontTx/>
              <a:buChar char="-"/>
            </a:pPr>
            <a:r>
              <a:rPr lang="en-CA" sz="3200" dirty="0" smtClean="0"/>
              <a:t> </a:t>
            </a:r>
            <a:r>
              <a:rPr lang="en-CA" sz="3200" dirty="0" err="1"/>
              <a:t>Tólĕdót</a:t>
            </a:r>
            <a:r>
              <a:rPr lang="en-CA" sz="3200" dirty="0"/>
              <a:t> (12 Sections) </a:t>
            </a:r>
            <a:r>
              <a:rPr lang="en-CA" sz="3200" i="1" dirty="0"/>
              <a:t>– ‘These are the generations’ </a:t>
            </a:r>
            <a:endParaRPr lang="en-CA" sz="3200" dirty="0"/>
          </a:p>
          <a:p>
            <a:pPr marL="457200" indent="-457200">
              <a:buFontTx/>
              <a:buChar char="-"/>
            </a:pPr>
            <a:endParaRPr lang="en-CA" sz="3200" dirty="0"/>
          </a:p>
          <a:p>
            <a:r>
              <a:rPr lang="en-CA" sz="3200" b="1" dirty="0" smtClean="0"/>
              <a: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3835255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5426015" y="1695450"/>
            <a:ext cx="6633713" cy="4031873"/>
          </a:xfrm>
          <a:prstGeom prst="rect">
            <a:avLst/>
          </a:prstGeom>
          <a:noFill/>
        </p:spPr>
        <p:txBody>
          <a:bodyPr wrap="square" rtlCol="0">
            <a:spAutoFit/>
          </a:bodyPr>
          <a:lstStyle/>
          <a:p>
            <a:r>
              <a:rPr lang="en-CA" sz="3200" b="1" dirty="0" smtClean="0"/>
              <a:t>The </a:t>
            </a:r>
            <a:r>
              <a:rPr lang="en-CA" sz="3200" b="1" dirty="0"/>
              <a:t>Days of </a:t>
            </a:r>
            <a:r>
              <a:rPr lang="en-CA" sz="3200" b="1" dirty="0" smtClean="0"/>
              <a:t>Creation:</a:t>
            </a:r>
          </a:p>
          <a:p>
            <a:pPr marL="457200" lvl="0" indent="-457200">
              <a:buFontTx/>
              <a:buChar char="-"/>
            </a:pPr>
            <a:r>
              <a:rPr lang="en-CA" sz="3200" dirty="0" smtClean="0"/>
              <a:t>The </a:t>
            </a:r>
            <a:r>
              <a:rPr lang="en-CA" sz="3200" dirty="0"/>
              <a:t>24-Hour </a:t>
            </a:r>
            <a:r>
              <a:rPr lang="en-CA" sz="3200" dirty="0" smtClean="0"/>
              <a:t>View</a:t>
            </a:r>
          </a:p>
          <a:p>
            <a:pPr marL="457200" lvl="0" indent="-457200">
              <a:buFontTx/>
              <a:buChar char="-"/>
            </a:pPr>
            <a:r>
              <a:rPr lang="en-CA" sz="3200" dirty="0" smtClean="0"/>
              <a:t>The </a:t>
            </a:r>
            <a:r>
              <a:rPr lang="en-CA" sz="3200" dirty="0"/>
              <a:t>Day-Age </a:t>
            </a:r>
            <a:r>
              <a:rPr lang="en-CA" sz="3200" dirty="0" smtClean="0"/>
              <a:t>View</a:t>
            </a:r>
          </a:p>
          <a:p>
            <a:pPr marL="457200" lvl="0" indent="-457200">
              <a:buFontTx/>
              <a:buChar char="-"/>
            </a:pPr>
            <a:r>
              <a:rPr lang="en-CA" sz="3200" dirty="0" smtClean="0"/>
              <a:t>The </a:t>
            </a:r>
            <a:r>
              <a:rPr lang="en-CA" sz="3200" dirty="0"/>
              <a:t>Framework View </a:t>
            </a:r>
            <a:r>
              <a:rPr lang="en-CA" sz="3200" dirty="0" smtClean="0"/>
              <a:t> </a:t>
            </a:r>
            <a:endParaRPr lang="en-CA" sz="3200" dirty="0"/>
          </a:p>
          <a:p>
            <a:endParaRPr lang="en-CA" sz="3200" dirty="0"/>
          </a:p>
          <a:p>
            <a:pPr marL="457200" indent="-457200">
              <a:buFontTx/>
              <a:buChar char="-"/>
            </a:pPr>
            <a:endParaRPr lang="en-CA" sz="3200" dirty="0"/>
          </a:p>
          <a:p>
            <a:r>
              <a:rPr lang="en-CA" sz="3200" b="1" dirty="0" smtClean="0"/>
              <a:t> </a:t>
            </a: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4034932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1077218"/>
          </a:xfrm>
          <a:prstGeom prst="rect">
            <a:avLst/>
          </a:prstGeom>
          <a:noFill/>
        </p:spPr>
        <p:txBody>
          <a:bodyPr wrap="square" rtlCol="0">
            <a:spAutoFit/>
          </a:bodyPr>
          <a:lstStyle/>
          <a:p>
            <a:r>
              <a:rPr lang="en-CA" sz="3200" b="1" dirty="0"/>
              <a:t>Keys for Interpreting </a:t>
            </a:r>
            <a:r>
              <a:rPr lang="en-CA" sz="3200" b="1" dirty="0" smtClean="0"/>
              <a:t>Days </a:t>
            </a:r>
            <a:r>
              <a:rPr lang="en-CA" sz="3200" b="1" dirty="0"/>
              <a:t>of </a:t>
            </a:r>
            <a:r>
              <a:rPr lang="en-CA" sz="3200" b="1" dirty="0" smtClean="0"/>
              <a:t>Creation</a:t>
            </a:r>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1751118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2062103"/>
          </a:xfrm>
          <a:prstGeom prst="rect">
            <a:avLst/>
          </a:prstGeom>
          <a:noFill/>
        </p:spPr>
        <p:txBody>
          <a:bodyPr wrap="square" rtlCol="0">
            <a:spAutoFit/>
          </a:bodyPr>
          <a:lstStyle/>
          <a:p>
            <a:r>
              <a:rPr lang="en-CA" sz="3200" b="1" dirty="0"/>
              <a:t>Keys for Interpreting </a:t>
            </a:r>
            <a:r>
              <a:rPr lang="en-CA" sz="3200" b="1" dirty="0" smtClean="0"/>
              <a:t>Days </a:t>
            </a:r>
            <a:r>
              <a:rPr lang="en-CA" sz="3200" b="1" dirty="0"/>
              <a:t>of </a:t>
            </a:r>
            <a:r>
              <a:rPr lang="en-CA" sz="3200" b="1" dirty="0" smtClean="0"/>
              <a:t>Creation</a:t>
            </a:r>
          </a:p>
          <a:p>
            <a:pPr marL="457200" indent="-457200">
              <a:buFontTx/>
              <a:buChar char="-"/>
            </a:pPr>
            <a:r>
              <a:rPr lang="en-CA" sz="3200" dirty="0" err="1" smtClean="0"/>
              <a:t>Tōhû</a:t>
            </a:r>
            <a:r>
              <a:rPr lang="en-CA" sz="3200" dirty="0" smtClean="0"/>
              <a:t> </a:t>
            </a:r>
            <a:r>
              <a:rPr lang="en-CA" sz="3200" dirty="0" err="1" smtClean="0"/>
              <a:t>wābōhû</a:t>
            </a:r>
            <a:r>
              <a:rPr lang="en-CA" sz="3200" dirty="0" smtClean="0"/>
              <a:t> </a:t>
            </a:r>
            <a:r>
              <a:rPr lang="en-CA" sz="3200" i="1" dirty="0"/>
              <a:t>– ‘without form and void’ </a:t>
            </a:r>
            <a:endParaRPr lang="en-CA" sz="3200" i="1" dirty="0"/>
          </a:p>
          <a:p>
            <a:pPr marL="457200" indent="-457200">
              <a:buFontTx/>
              <a:buChar char="-"/>
            </a:pP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3865082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71" y="-158262"/>
            <a:ext cx="15802151" cy="7016262"/>
          </a:xfrm>
          <a:prstGeom prst="rect">
            <a:avLst/>
          </a:prstGeom>
        </p:spPr>
      </p:pic>
      <p:sp>
        <p:nvSpPr>
          <p:cNvPr id="7" name="TextBox 6"/>
          <p:cNvSpPr txBox="1"/>
          <p:nvPr/>
        </p:nvSpPr>
        <p:spPr>
          <a:xfrm>
            <a:off x="439615" y="541383"/>
            <a:ext cx="3892557" cy="1200329"/>
          </a:xfrm>
          <a:prstGeom prst="rect">
            <a:avLst/>
          </a:prstGeom>
          <a:noFill/>
        </p:spPr>
        <p:txBody>
          <a:bodyPr wrap="square" rtlCol="0">
            <a:spAutoFit/>
          </a:bodyPr>
          <a:lstStyle/>
          <a:p>
            <a:r>
              <a:rPr lang="en-CA" sz="3600" dirty="0" smtClean="0">
                <a:solidFill>
                  <a:schemeClr val="bg1"/>
                </a:solidFill>
              </a:rPr>
              <a:t>Scripture Reading:</a:t>
            </a:r>
          </a:p>
          <a:p>
            <a:r>
              <a:rPr lang="en-CA" sz="3600" dirty="0" smtClean="0">
                <a:solidFill>
                  <a:schemeClr val="bg1"/>
                </a:solidFill>
              </a:rPr>
              <a:t>Genesis 1: 1 - 5</a:t>
            </a:r>
            <a:endParaRPr lang="en-CA" sz="3600" dirty="0">
              <a:solidFill>
                <a:schemeClr val="bg1"/>
              </a:solidFill>
            </a:endParaRPr>
          </a:p>
        </p:txBody>
      </p:sp>
    </p:spTree>
    <p:extLst>
      <p:ext uri="{BB962C8B-B14F-4D97-AF65-F5344CB8AC3E}">
        <p14:creationId xmlns:p14="http://schemas.microsoft.com/office/powerpoint/2010/main" val="845471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3539430"/>
          </a:xfrm>
          <a:prstGeom prst="rect">
            <a:avLst/>
          </a:prstGeom>
          <a:noFill/>
        </p:spPr>
        <p:txBody>
          <a:bodyPr wrap="square" rtlCol="0">
            <a:spAutoFit/>
          </a:bodyPr>
          <a:lstStyle/>
          <a:p>
            <a:r>
              <a:rPr lang="en-CA" sz="3200" i="1" dirty="0" smtClean="0"/>
              <a:t>The </a:t>
            </a:r>
            <a:r>
              <a:rPr lang="en-CA" sz="3200" i="1" dirty="0"/>
              <a:t>description of the land as formless and empty plays a central role in the creation account because it shows the condition of the land before God’s gracious work has prepared it for humanity’s </a:t>
            </a:r>
            <a:r>
              <a:rPr lang="en-CA" sz="3200" i="1" dirty="0" smtClean="0"/>
              <a:t>well-being.   </a:t>
            </a:r>
            <a:r>
              <a:rPr lang="en-CA" sz="2400" dirty="0" smtClean="0"/>
              <a:t>John </a:t>
            </a:r>
            <a:r>
              <a:rPr lang="en-CA" sz="2400" dirty="0"/>
              <a:t>H. </a:t>
            </a:r>
            <a:r>
              <a:rPr lang="en-CA" sz="2400" dirty="0" err="1"/>
              <a:t>Sailhamer</a:t>
            </a:r>
            <a:r>
              <a:rPr lang="en-CA" sz="2400" i="1" dirty="0" smtClean="0"/>
              <a:t> </a:t>
            </a:r>
            <a:endParaRPr lang="en-CA" sz="24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2465707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sp>
        <p:nvSpPr>
          <p:cNvPr id="6" name="TextBox 5"/>
          <p:cNvSpPr txBox="1"/>
          <p:nvPr/>
        </p:nvSpPr>
        <p:spPr>
          <a:xfrm>
            <a:off x="4873925" y="1695450"/>
            <a:ext cx="7185803" cy="3539430"/>
          </a:xfrm>
          <a:prstGeom prst="rect">
            <a:avLst/>
          </a:prstGeom>
          <a:noFill/>
        </p:spPr>
        <p:txBody>
          <a:bodyPr wrap="square" rtlCol="0">
            <a:spAutoFit/>
          </a:bodyPr>
          <a:lstStyle/>
          <a:p>
            <a:r>
              <a:rPr lang="en-CA" sz="3200" b="1" dirty="0"/>
              <a:t>Keys for Interpreting </a:t>
            </a:r>
            <a:r>
              <a:rPr lang="en-CA" sz="3200" b="1" dirty="0" smtClean="0"/>
              <a:t>Days </a:t>
            </a:r>
            <a:r>
              <a:rPr lang="en-CA" sz="3200" b="1" dirty="0"/>
              <a:t>of </a:t>
            </a:r>
            <a:r>
              <a:rPr lang="en-CA" sz="3200" b="1" dirty="0" smtClean="0"/>
              <a:t>Creation</a:t>
            </a:r>
          </a:p>
          <a:p>
            <a:pPr marL="457200" indent="-457200">
              <a:buFontTx/>
              <a:buChar char="-"/>
            </a:pPr>
            <a:r>
              <a:rPr lang="en-CA" sz="3200" dirty="0" err="1" smtClean="0"/>
              <a:t>Tōhû</a:t>
            </a:r>
            <a:r>
              <a:rPr lang="en-CA" sz="3200" dirty="0" smtClean="0"/>
              <a:t> </a:t>
            </a:r>
            <a:r>
              <a:rPr lang="en-CA" sz="3200" dirty="0" err="1" smtClean="0"/>
              <a:t>wābōhû</a:t>
            </a:r>
            <a:r>
              <a:rPr lang="en-CA" sz="3200" dirty="0" smtClean="0"/>
              <a:t> </a:t>
            </a:r>
            <a:r>
              <a:rPr lang="en-CA" sz="3200" i="1" dirty="0"/>
              <a:t>– ‘without form and void</a:t>
            </a:r>
            <a:r>
              <a:rPr lang="en-CA" sz="3200" i="1" dirty="0" smtClean="0"/>
              <a:t>’</a:t>
            </a:r>
          </a:p>
          <a:p>
            <a:pPr marL="457200" indent="-457200">
              <a:buFontTx/>
              <a:buChar char="-"/>
            </a:pPr>
            <a:r>
              <a:rPr lang="en-CA" sz="3200" dirty="0" smtClean="0"/>
              <a:t>Days </a:t>
            </a:r>
            <a:r>
              <a:rPr lang="en-CA" sz="3200" dirty="0"/>
              <a:t>1 – 3: Forming Order from Chaos </a:t>
            </a:r>
            <a:endParaRPr lang="en-CA" sz="3200" dirty="0"/>
          </a:p>
          <a:p>
            <a:pPr marL="457200" indent="-457200">
              <a:buFontTx/>
              <a:buChar char="-"/>
            </a:pPr>
            <a:r>
              <a:rPr lang="en-CA" sz="3200" dirty="0" smtClean="0"/>
              <a:t>Days </a:t>
            </a:r>
            <a:r>
              <a:rPr lang="en-CA" sz="3200" dirty="0"/>
              <a:t>4 – 6: Filling the Emptiness </a:t>
            </a:r>
            <a:r>
              <a:rPr lang="en-CA" sz="3200" dirty="0" smtClean="0"/>
              <a:t>			</a:t>
            </a:r>
            <a:endParaRPr lang="en-CA" sz="3200" dirty="0"/>
          </a:p>
          <a:p>
            <a:pPr marL="457200" indent="-457200">
              <a:buFontTx/>
              <a:buChar char="-"/>
            </a:pPr>
            <a:endParaRPr lang="en-CA" sz="3200" dirty="0"/>
          </a:p>
          <a:p>
            <a:endParaRPr lang="en-CA" sz="3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0150"/>
            <a:ext cx="4756107" cy="5017770"/>
          </a:xfrm>
          <a:prstGeom prst="rect">
            <a:avLst/>
          </a:prstGeom>
        </p:spPr>
      </p:pic>
    </p:spTree>
    <p:extLst>
      <p:ext uri="{BB962C8B-B14F-4D97-AF65-F5344CB8AC3E}">
        <p14:creationId xmlns:p14="http://schemas.microsoft.com/office/powerpoint/2010/main" val="1279202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71" y="-158262"/>
            <a:ext cx="15802151" cy="7016262"/>
          </a:xfrm>
          <a:prstGeom prst="rect">
            <a:avLst/>
          </a:prstGeom>
        </p:spPr>
      </p:pic>
      <p:sp>
        <p:nvSpPr>
          <p:cNvPr id="7" name="TextBox 6"/>
          <p:cNvSpPr txBox="1"/>
          <p:nvPr/>
        </p:nvSpPr>
        <p:spPr>
          <a:xfrm>
            <a:off x="-422031" y="541383"/>
            <a:ext cx="4754203" cy="2862322"/>
          </a:xfrm>
          <a:prstGeom prst="rect">
            <a:avLst/>
          </a:prstGeom>
          <a:noFill/>
        </p:spPr>
        <p:txBody>
          <a:bodyPr wrap="square" rtlCol="0">
            <a:spAutoFit/>
          </a:bodyPr>
          <a:lstStyle/>
          <a:p>
            <a:r>
              <a:rPr lang="en-CA" sz="3600" b="1" i="1" dirty="0">
                <a:solidFill>
                  <a:schemeClr val="bg1"/>
                </a:solidFill>
              </a:rPr>
              <a:t>What are we to take from our study of Genesis…</a:t>
            </a:r>
          </a:p>
          <a:p>
            <a:endParaRPr lang="en-CA" sz="3600" dirty="0">
              <a:solidFill>
                <a:schemeClr val="bg1"/>
              </a:solidFill>
            </a:endParaRPr>
          </a:p>
          <a:p>
            <a:endParaRPr lang="en-CA" sz="3600" dirty="0">
              <a:solidFill>
                <a:schemeClr val="bg1"/>
              </a:solidFill>
            </a:endParaRPr>
          </a:p>
        </p:txBody>
      </p:sp>
    </p:spTree>
    <p:extLst>
      <p:ext uri="{BB962C8B-B14F-4D97-AF65-F5344CB8AC3E}">
        <p14:creationId xmlns:p14="http://schemas.microsoft.com/office/powerpoint/2010/main" val="3785881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5" name="TextBox 4"/>
          <p:cNvSpPr txBox="1"/>
          <p:nvPr/>
        </p:nvSpPr>
        <p:spPr>
          <a:xfrm>
            <a:off x="2182483" y="310551"/>
            <a:ext cx="8022566" cy="461665"/>
          </a:xfrm>
          <a:prstGeom prst="rect">
            <a:avLst/>
          </a:prstGeom>
          <a:noFill/>
        </p:spPr>
        <p:txBody>
          <a:bodyPr wrap="square" rtlCol="0">
            <a:spAutoFit/>
          </a:bodyPr>
          <a:lstStyle/>
          <a:p>
            <a:endParaRPr lang="en-CA" sz="2400" b="1" i="1" dirty="0"/>
          </a:p>
        </p:txBody>
      </p:sp>
    </p:spTree>
    <p:extLst>
      <p:ext uri="{BB962C8B-B14F-4D97-AF65-F5344CB8AC3E}">
        <p14:creationId xmlns:p14="http://schemas.microsoft.com/office/powerpoint/2010/main" val="1107975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pic>
        <p:nvPicPr>
          <p:cNvPr id="13" name="Picture 12" descr="A close up of a flower garden&#10;&#10;Description automatically generated">
            <a:extLst>
              <a:ext uri="{FF2B5EF4-FFF2-40B4-BE49-F238E27FC236}">
                <a16:creationId xmlns:a16="http://schemas.microsoft.com/office/drawing/2014/main" xmlns="" id="{0E193EED-FFC8-46A5-9043-A97D816002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65331" b="25337"/>
          <a:stretch/>
        </p:blipFill>
        <p:spPr>
          <a:xfrm>
            <a:off x="0" y="6217920"/>
            <a:ext cx="12192000" cy="6400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76" y="1706880"/>
            <a:ext cx="6048221" cy="4090416"/>
          </a:xfrm>
          <a:prstGeom prst="rect">
            <a:avLst/>
          </a:prstGeom>
        </p:spPr>
      </p:pic>
      <p:sp>
        <p:nvSpPr>
          <p:cNvPr id="6" name="TextBox 5"/>
          <p:cNvSpPr txBox="1"/>
          <p:nvPr/>
        </p:nvSpPr>
        <p:spPr>
          <a:xfrm>
            <a:off x="6720840" y="3483864"/>
            <a:ext cx="5303520" cy="1077218"/>
          </a:xfrm>
          <a:prstGeom prst="rect">
            <a:avLst/>
          </a:prstGeom>
          <a:noFill/>
        </p:spPr>
        <p:txBody>
          <a:bodyPr wrap="square" rtlCol="0">
            <a:spAutoFit/>
          </a:bodyPr>
          <a:lstStyle/>
          <a:p>
            <a:r>
              <a:rPr lang="en-CA" sz="3200" dirty="0" smtClean="0"/>
              <a:t>Hermeneutics: </a:t>
            </a:r>
          </a:p>
          <a:p>
            <a:r>
              <a:rPr lang="en-CA" sz="3200" dirty="0" smtClean="0"/>
              <a:t>The Science of Interpretation</a:t>
            </a:r>
            <a:endParaRPr lang="en-CA" sz="3200" dirty="0"/>
          </a:p>
        </p:txBody>
      </p:sp>
    </p:spTree>
    <p:extLst>
      <p:ext uri="{BB962C8B-B14F-4D97-AF65-F5344CB8AC3E}">
        <p14:creationId xmlns:p14="http://schemas.microsoft.com/office/powerpoint/2010/main" val="2785143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graphicFrame>
        <p:nvGraphicFramePr>
          <p:cNvPr id="14" name="Diagram 13"/>
          <p:cNvGraphicFramePr/>
          <p:nvPr>
            <p:extLst>
              <p:ext uri="{D42A27DB-BD31-4B8C-83A1-F6EECF244321}">
                <p14:modId xmlns:p14="http://schemas.microsoft.com/office/powerpoint/2010/main" val="2191612328"/>
              </p:ext>
            </p:extLst>
          </p:nvPr>
        </p:nvGraphicFramePr>
        <p:xfrm>
          <a:off x="1466848" y="1323976"/>
          <a:ext cx="9677399" cy="5934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5486397" y="5056169"/>
            <a:ext cx="1638299" cy="954107"/>
          </a:xfrm>
          <a:prstGeom prst="rect">
            <a:avLst/>
          </a:prstGeom>
          <a:noFill/>
        </p:spPr>
        <p:txBody>
          <a:bodyPr wrap="square" rtlCol="0">
            <a:spAutoFit/>
          </a:bodyPr>
          <a:lstStyle/>
          <a:p>
            <a:pPr algn="ctr"/>
            <a:r>
              <a:rPr lang="en-CA" sz="2800" dirty="0" smtClean="0"/>
              <a:t>Genesis Text</a:t>
            </a:r>
            <a:endParaRPr lang="en-CA" sz="2800" dirty="0"/>
          </a:p>
        </p:txBody>
      </p:sp>
    </p:spTree>
    <p:extLst>
      <p:ext uri="{BB962C8B-B14F-4D97-AF65-F5344CB8AC3E}">
        <p14:creationId xmlns:p14="http://schemas.microsoft.com/office/powerpoint/2010/main" val="1285920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5648325" y="2417064"/>
            <a:ext cx="6296025" cy="1815882"/>
          </a:xfrm>
          <a:prstGeom prst="rect">
            <a:avLst/>
          </a:prstGeom>
          <a:noFill/>
        </p:spPr>
        <p:txBody>
          <a:bodyPr wrap="square" rtlCol="0">
            <a:spAutoFit/>
          </a:bodyPr>
          <a:lstStyle/>
          <a:p>
            <a:r>
              <a:rPr lang="en-CA" sz="4000" dirty="0"/>
              <a:t>Origins of Life: </a:t>
            </a:r>
            <a:endParaRPr lang="en-CA" sz="4000" dirty="0" smtClean="0"/>
          </a:p>
          <a:p>
            <a:r>
              <a:rPr lang="en-CA" sz="4000" dirty="0" smtClean="0"/>
              <a:t>Creationism or Naturalism?</a:t>
            </a:r>
            <a:endParaRPr lang="en-CA" sz="4000" dirty="0"/>
          </a:p>
          <a:p>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43025"/>
            <a:ext cx="3998995" cy="5343525"/>
          </a:xfrm>
          <a:prstGeom prst="rect">
            <a:avLst/>
          </a:prstGeom>
        </p:spPr>
      </p:pic>
    </p:spTree>
    <p:extLst>
      <p:ext uri="{BB962C8B-B14F-4D97-AF65-F5344CB8AC3E}">
        <p14:creationId xmlns:p14="http://schemas.microsoft.com/office/powerpoint/2010/main" val="726245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819651" y="2417064"/>
            <a:ext cx="6785610" cy="1569660"/>
          </a:xfrm>
          <a:prstGeom prst="rect">
            <a:avLst/>
          </a:prstGeom>
          <a:noFill/>
        </p:spPr>
        <p:txBody>
          <a:bodyPr wrap="square" rtlCol="0">
            <a:spAutoFit/>
          </a:bodyPr>
          <a:lstStyle/>
          <a:p>
            <a:r>
              <a:rPr lang="en-CA" sz="3200" dirty="0"/>
              <a:t>Biblical Creationism – God is the ultimate cause for the universe and all its life </a:t>
            </a:r>
            <a:r>
              <a:rPr lang="en-CA" sz="3200" dirty="0" smtClean="0"/>
              <a:t>forms. (intelligent design)</a:t>
            </a:r>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43025"/>
            <a:ext cx="3998995" cy="5343525"/>
          </a:xfrm>
          <a:prstGeom prst="rect">
            <a:avLst/>
          </a:prstGeom>
        </p:spPr>
      </p:pic>
    </p:spTree>
    <p:extLst>
      <p:ext uri="{BB962C8B-B14F-4D97-AF65-F5344CB8AC3E}">
        <p14:creationId xmlns:p14="http://schemas.microsoft.com/office/powerpoint/2010/main" val="4240753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819651" y="2417064"/>
            <a:ext cx="6785610" cy="3046988"/>
          </a:xfrm>
          <a:prstGeom prst="rect">
            <a:avLst/>
          </a:prstGeom>
          <a:noFill/>
        </p:spPr>
        <p:txBody>
          <a:bodyPr wrap="square" rtlCol="0">
            <a:spAutoFit/>
          </a:bodyPr>
          <a:lstStyle/>
          <a:p>
            <a:r>
              <a:rPr lang="en-CA" sz="3200" dirty="0"/>
              <a:t>Naturalism (atheistic or scientific) </a:t>
            </a:r>
            <a:r>
              <a:rPr lang="en-CA" sz="3200" dirty="0" smtClean="0"/>
              <a:t>–   the </a:t>
            </a:r>
            <a:r>
              <a:rPr lang="en-CA" sz="3200" dirty="0"/>
              <a:t>universe </a:t>
            </a:r>
            <a:r>
              <a:rPr lang="en-CA" sz="3200" dirty="0" smtClean="0"/>
              <a:t>is viewed as eternal, self-governed and self-generating. </a:t>
            </a:r>
          </a:p>
          <a:p>
            <a:r>
              <a:rPr lang="en-CA" sz="3200" dirty="0" smtClean="0"/>
              <a:t>(random forces: Big Bang, evolution,  natural selection </a:t>
            </a:r>
            <a:r>
              <a:rPr lang="en-CA" sz="3200" dirty="0" err="1" smtClean="0"/>
              <a:t>etc</a:t>
            </a:r>
            <a:r>
              <a:rPr lang="en-CA" sz="3200" dirty="0" smtClean="0"/>
              <a:t>)</a:t>
            </a:r>
          </a:p>
          <a:p>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43025"/>
            <a:ext cx="3998995" cy="5343525"/>
          </a:xfrm>
          <a:prstGeom prst="rect">
            <a:avLst/>
          </a:prstGeom>
        </p:spPr>
      </p:pic>
    </p:spTree>
    <p:extLst>
      <p:ext uri="{BB962C8B-B14F-4D97-AF65-F5344CB8AC3E}">
        <p14:creationId xmlns:p14="http://schemas.microsoft.com/office/powerpoint/2010/main" val="3453126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4267200" y="2417064"/>
            <a:ext cx="7848600" cy="4031873"/>
          </a:xfrm>
          <a:prstGeom prst="rect">
            <a:avLst/>
          </a:prstGeom>
          <a:noFill/>
        </p:spPr>
        <p:txBody>
          <a:bodyPr wrap="square" rtlCol="0">
            <a:spAutoFit/>
          </a:bodyPr>
          <a:lstStyle/>
          <a:p>
            <a:pPr lvl="0"/>
            <a:r>
              <a:rPr lang="en-CA" sz="3200" dirty="0" smtClean="0"/>
              <a:t>It could be broken down even further…</a:t>
            </a:r>
          </a:p>
          <a:p>
            <a:pPr lvl="0"/>
            <a:endParaRPr lang="en-CA" sz="3200" dirty="0" smtClean="0"/>
          </a:p>
          <a:p>
            <a:pPr lvl="0"/>
            <a:r>
              <a:rPr lang="en-CA" sz="3200" dirty="0" smtClean="0"/>
              <a:t>- Creationism (God did it)</a:t>
            </a:r>
            <a:endParaRPr lang="en-CA" sz="3200" dirty="0"/>
          </a:p>
          <a:p>
            <a:pPr lvl="0"/>
            <a:r>
              <a:rPr lang="en-CA" sz="3200" dirty="0" smtClean="0"/>
              <a:t>- Intelligent Design (God may have done it)</a:t>
            </a:r>
            <a:endParaRPr lang="en-CA" sz="3200" dirty="0"/>
          </a:p>
          <a:p>
            <a:pPr lvl="0"/>
            <a:r>
              <a:rPr lang="en-CA" sz="3200" dirty="0" smtClean="0"/>
              <a:t>- Theistic Evolution (God used evolution)</a:t>
            </a:r>
            <a:endParaRPr lang="en-CA" sz="3200" dirty="0"/>
          </a:p>
          <a:p>
            <a:pPr lvl="0"/>
            <a:r>
              <a:rPr lang="en-CA" sz="3200" dirty="0" smtClean="0"/>
              <a:t>- Atheistic Evolution (Natural science will 					explain everything)</a:t>
            </a:r>
            <a:endParaRPr lang="en-CA" sz="3200" dirty="0"/>
          </a:p>
          <a:p>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43025"/>
            <a:ext cx="3998995" cy="5343525"/>
          </a:xfrm>
          <a:prstGeom prst="rect">
            <a:avLst/>
          </a:prstGeom>
        </p:spPr>
      </p:pic>
    </p:spTree>
    <p:extLst>
      <p:ext uri="{BB962C8B-B14F-4D97-AF65-F5344CB8AC3E}">
        <p14:creationId xmlns:p14="http://schemas.microsoft.com/office/powerpoint/2010/main" val="1922693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grass, outdoor&#10;&#10;Description automatically generated">
            <a:extLst>
              <a:ext uri="{FF2B5EF4-FFF2-40B4-BE49-F238E27FC236}">
                <a16:creationId xmlns:a16="http://schemas.microsoft.com/office/drawing/2014/main" xmlns="" id="{BE3AB376-68D1-4BB6-BBBF-A66C57D15E66}"/>
              </a:ext>
            </a:extLst>
          </p:cNvPr>
          <p:cNvPicPr>
            <a:picLocks noChangeAspect="1"/>
          </p:cNvPicPr>
          <p:nvPr/>
        </p:nvPicPr>
        <p:blipFill rotWithShape="1">
          <a:blip r:embed="rId2">
            <a:extLst>
              <a:ext uri="{28A0092B-C50C-407E-A947-70E740481C1C}">
                <a14:useLocalDpi xmlns:a14="http://schemas.microsoft.com/office/drawing/2010/main" val="0"/>
              </a:ext>
            </a:extLst>
          </a:blip>
          <a:srcRect l="401" t="68182" r="-1095" b="1514"/>
          <a:stretch/>
        </p:blipFill>
        <p:spPr>
          <a:xfrm>
            <a:off x="0" y="0"/>
            <a:ext cx="12301537" cy="1200150"/>
          </a:xfrm>
          <a:prstGeom prst="rect">
            <a:avLst/>
          </a:prstGeom>
        </p:spPr>
      </p:pic>
      <p:sp>
        <p:nvSpPr>
          <p:cNvPr id="6" name="TextBox 5"/>
          <p:cNvSpPr txBox="1"/>
          <p:nvPr/>
        </p:nvSpPr>
        <p:spPr>
          <a:xfrm>
            <a:off x="5819774" y="2417064"/>
            <a:ext cx="6296025" cy="2554545"/>
          </a:xfrm>
          <a:prstGeom prst="rect">
            <a:avLst/>
          </a:prstGeom>
          <a:noFill/>
        </p:spPr>
        <p:txBody>
          <a:bodyPr wrap="square" rtlCol="0">
            <a:spAutoFit/>
          </a:bodyPr>
          <a:lstStyle/>
          <a:p>
            <a:r>
              <a:rPr lang="en-CA" sz="3200" dirty="0" smtClean="0"/>
              <a:t>‘Theistic Evolution’? </a:t>
            </a:r>
          </a:p>
          <a:p>
            <a:endParaRPr lang="en-CA" sz="3200" dirty="0" smtClean="0"/>
          </a:p>
          <a:p>
            <a:r>
              <a:rPr lang="en-CA" sz="3200" dirty="0" smtClean="0"/>
              <a:t>Collins proposes - </a:t>
            </a:r>
            <a:r>
              <a:rPr lang="en-CA" sz="3200" dirty="0" smtClean="0"/>
              <a:t>‘</a:t>
            </a:r>
            <a:r>
              <a:rPr lang="en-CA" sz="3200" dirty="0" err="1" smtClean="0"/>
              <a:t>Biologos</a:t>
            </a:r>
            <a:r>
              <a:rPr lang="en-CA" sz="3200" dirty="0"/>
              <a:t>’ – </a:t>
            </a:r>
            <a:r>
              <a:rPr lang="en-CA" sz="3200" dirty="0" smtClean="0"/>
              <a:t>	 </a:t>
            </a:r>
            <a:r>
              <a:rPr lang="en-CA" sz="3200" i="1" dirty="0" smtClean="0"/>
              <a:t>God </a:t>
            </a:r>
            <a:r>
              <a:rPr lang="en-CA" sz="3200" i="1" dirty="0"/>
              <a:t>is the source of all life and that life expresses the will of God.</a:t>
            </a:r>
            <a:endParaRPr lang="en-CA"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0150"/>
            <a:ext cx="5657850" cy="5657850"/>
          </a:xfrm>
          <a:prstGeom prst="rect">
            <a:avLst/>
          </a:prstGeom>
        </p:spPr>
      </p:pic>
    </p:spTree>
    <p:extLst>
      <p:ext uri="{BB962C8B-B14F-4D97-AF65-F5344CB8AC3E}">
        <p14:creationId xmlns:p14="http://schemas.microsoft.com/office/powerpoint/2010/main" val="2779867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538</Words>
  <Application>Microsoft Office PowerPoint</Application>
  <PresentationFormat>Widescreen</PresentationFormat>
  <Paragraphs>57</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Janke</dc:creator>
  <cp:lastModifiedBy>Terry Janke</cp:lastModifiedBy>
  <cp:revision>48</cp:revision>
  <dcterms:created xsi:type="dcterms:W3CDTF">2019-10-04T15:01:25Z</dcterms:created>
  <dcterms:modified xsi:type="dcterms:W3CDTF">2019-10-05T17:12:38Z</dcterms:modified>
</cp:coreProperties>
</file>