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5803-3944-46B0-83BB-349DC99EF0ED}" type="datetimeFigureOut">
              <a:rPr lang="en-CA" smtClean="0"/>
              <a:t>2019-11-16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E289-CEBE-4E8A-9CE7-5BBEC89400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507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5803-3944-46B0-83BB-349DC99EF0ED}" type="datetimeFigureOut">
              <a:rPr lang="en-CA" smtClean="0"/>
              <a:t>2019-11-16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E289-CEBE-4E8A-9CE7-5BBEC89400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309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5803-3944-46B0-83BB-349DC99EF0ED}" type="datetimeFigureOut">
              <a:rPr lang="en-CA" smtClean="0"/>
              <a:t>2019-11-16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E289-CEBE-4E8A-9CE7-5BBEC89400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312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5803-3944-46B0-83BB-349DC99EF0ED}" type="datetimeFigureOut">
              <a:rPr lang="en-CA" smtClean="0"/>
              <a:t>2019-11-16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E289-CEBE-4E8A-9CE7-5BBEC89400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34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5803-3944-46B0-83BB-349DC99EF0ED}" type="datetimeFigureOut">
              <a:rPr lang="en-CA" smtClean="0"/>
              <a:t>2019-11-16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E289-CEBE-4E8A-9CE7-5BBEC89400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701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5803-3944-46B0-83BB-349DC99EF0ED}" type="datetimeFigureOut">
              <a:rPr lang="en-CA" smtClean="0"/>
              <a:t>2019-11-16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E289-CEBE-4E8A-9CE7-5BBEC89400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981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5803-3944-46B0-83BB-349DC99EF0ED}" type="datetimeFigureOut">
              <a:rPr lang="en-CA" smtClean="0"/>
              <a:t>2019-11-16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E289-CEBE-4E8A-9CE7-5BBEC89400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079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5803-3944-46B0-83BB-349DC99EF0ED}" type="datetimeFigureOut">
              <a:rPr lang="en-CA" smtClean="0"/>
              <a:t>2019-11-16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E289-CEBE-4E8A-9CE7-5BBEC89400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258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5803-3944-46B0-83BB-349DC99EF0ED}" type="datetimeFigureOut">
              <a:rPr lang="en-CA" smtClean="0"/>
              <a:t>2019-11-16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E289-CEBE-4E8A-9CE7-5BBEC89400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037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5803-3944-46B0-83BB-349DC99EF0ED}" type="datetimeFigureOut">
              <a:rPr lang="en-CA" smtClean="0"/>
              <a:t>2019-11-16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E289-CEBE-4E8A-9CE7-5BBEC89400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205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5803-3944-46B0-83BB-349DC99EF0ED}" type="datetimeFigureOut">
              <a:rPr lang="en-CA" smtClean="0"/>
              <a:t>2019-11-16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E289-CEBE-4E8A-9CE7-5BBEC89400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30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F5803-3944-46B0-83BB-349DC99EF0ED}" type="datetimeFigureOut">
              <a:rPr lang="en-CA" smtClean="0"/>
              <a:t>2019-11-16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4E289-CEBE-4E8A-9CE7-5BBEC89400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589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imgres?imgurl=http%3A%2F%2Fwww.emporium-numismatics.com%2FWebRoot%2FStore23%2FShops%2F78050326%2F59F0%2F85F4%2F16F3%2F4E7A%2F3CD4%2F0A0C%2F6D01%2F9B37%2F332658x00.jpg&amp;imgrefurl=https%3A%2F%2Fwww.emporium-numismatics.com%2FRoman-Empire-Tiber-AR-Denarius&amp;docid=j8W30iIyX8tE7M&amp;tbnid=WAZkG_owkzFUHM%3A&amp;vet=10ahUKEwiTyfjqye_lAhWDu54KHXYVANEQMwh7KAYwBg..i&amp;w=902&amp;h=445&amp;bih=783&amp;biw=1600&amp;q=denarius&amp;ved=0ahUKEwiTyfjqye_lAhWDu54KHXYVANEQMwh7KAYwBg&amp;iact=mrc&amp;uact=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5861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0"/>
            <a:ext cx="12301537" cy="1200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53525" y="1255894"/>
            <a:ext cx="285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smtClean="0">
                <a:solidFill>
                  <a:schemeClr val="bg1"/>
                </a:solidFill>
              </a:rPr>
              <a:t> </a:t>
            </a:r>
            <a:endParaRPr lang="en-CA" sz="2800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0" y="2211591"/>
            <a:ext cx="3717985" cy="19736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10025" y="1775445"/>
            <a:ext cx="85312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/>
            <a:r>
              <a:rPr lang="en-CA" i="1" dirty="0" smtClean="0">
                <a:solidFill>
                  <a:schemeClr val="bg1"/>
                </a:solidFill>
              </a:rPr>
              <a:t> </a:t>
            </a:r>
            <a:endParaRPr lang="en-CA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3200" i="1" dirty="0" smtClean="0">
                <a:solidFill>
                  <a:schemeClr val="bg1"/>
                </a:solidFill>
              </a:rPr>
              <a:t>The </a:t>
            </a:r>
            <a:r>
              <a:rPr lang="en-CA" sz="3200" i="1" dirty="0">
                <a:solidFill>
                  <a:schemeClr val="bg1"/>
                </a:solidFill>
              </a:rPr>
              <a:t>point seems to be that people are in God’s image in spite of how deficient their attributes may be, not because they have good attributes</a:t>
            </a:r>
            <a:r>
              <a:rPr lang="en-CA" sz="3200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CA" sz="3200" dirty="0" smtClean="0">
                <a:solidFill>
                  <a:schemeClr val="bg1"/>
                </a:solidFill>
              </a:rPr>
              <a:t>				- John </a:t>
            </a:r>
            <a:r>
              <a:rPr lang="en-CA" sz="3200" dirty="0">
                <a:solidFill>
                  <a:schemeClr val="bg1"/>
                </a:solidFill>
              </a:rPr>
              <a:t>F. </a:t>
            </a:r>
            <a:r>
              <a:rPr lang="en-CA" sz="3200" dirty="0" err="1">
                <a:solidFill>
                  <a:schemeClr val="bg1"/>
                </a:solidFill>
              </a:rPr>
              <a:t>Kilner</a:t>
            </a:r>
            <a:r>
              <a:rPr lang="en-CA" sz="3200" dirty="0">
                <a:solidFill>
                  <a:schemeClr val="bg1"/>
                </a:solidFill>
              </a:rPr>
              <a:t> </a:t>
            </a: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2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0"/>
            <a:ext cx="12301537" cy="1200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53525" y="1255894"/>
            <a:ext cx="285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smtClean="0">
                <a:solidFill>
                  <a:schemeClr val="bg1"/>
                </a:solidFill>
              </a:rPr>
              <a:t> </a:t>
            </a:r>
            <a:endParaRPr lang="en-CA" sz="2800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0" y="2202444"/>
            <a:ext cx="3717985" cy="19736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00525" y="1775445"/>
            <a:ext cx="78867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/>
            <a:r>
              <a:rPr lang="en-CA" i="1" dirty="0" smtClean="0">
                <a:solidFill>
                  <a:schemeClr val="bg1"/>
                </a:solidFill>
              </a:rPr>
              <a:t> 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sz="3200" i="1" dirty="0" smtClean="0">
                <a:solidFill>
                  <a:schemeClr val="bg1"/>
                </a:solidFill>
              </a:rPr>
              <a:t>  </a:t>
            </a:r>
            <a:r>
              <a:rPr lang="en-CA" sz="2800" i="1" dirty="0" smtClean="0">
                <a:solidFill>
                  <a:schemeClr val="bg1"/>
                </a:solidFill>
              </a:rPr>
              <a:t>…</a:t>
            </a:r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i="1" dirty="0">
                <a:solidFill>
                  <a:schemeClr val="bg1"/>
                </a:solidFill>
              </a:rPr>
              <a:t>the Bible gives us a</a:t>
            </a:r>
            <a:r>
              <a:rPr lang="en-CA" sz="2800" dirty="0">
                <a:solidFill>
                  <a:schemeClr val="bg1"/>
                </a:solidFill>
              </a:rPr>
              <a:t> </a:t>
            </a:r>
            <a:r>
              <a:rPr lang="en-CA" sz="2800" i="1" dirty="0">
                <a:solidFill>
                  <a:schemeClr val="bg1"/>
                </a:solidFill>
              </a:rPr>
              <a:t>grand narrative </a:t>
            </a:r>
            <a:r>
              <a:rPr lang="en-CA" sz="2800" i="1" dirty="0" smtClean="0">
                <a:solidFill>
                  <a:schemeClr val="bg1"/>
                </a:solidFill>
              </a:rPr>
              <a:t>of a worldview </a:t>
            </a:r>
            <a:r>
              <a:rPr lang="en-CA" sz="2800" i="1" dirty="0">
                <a:solidFill>
                  <a:schemeClr val="bg1"/>
                </a:solidFill>
              </a:rPr>
              <a:t>story and each of the people of God should see himself (herself) as an heir of this story, with all its glory and shame; as a steward of the story, responsible to pass it on to the next generation; and as a participant whose faithfulness could play a role, in God’s mysterious wisdom, in the story’s </a:t>
            </a:r>
            <a:r>
              <a:rPr lang="en-CA" sz="2800" i="1" dirty="0" smtClean="0">
                <a:solidFill>
                  <a:schemeClr val="bg1"/>
                </a:solidFill>
              </a:rPr>
              <a:t>progress. </a:t>
            </a:r>
          </a:p>
          <a:p>
            <a:r>
              <a:rPr lang="en-CA" sz="2800" i="1" dirty="0" smtClean="0">
                <a:solidFill>
                  <a:schemeClr val="bg1"/>
                </a:solidFill>
              </a:rPr>
              <a:t>				- C. John Collins</a:t>
            </a:r>
            <a:endParaRPr lang="en-C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57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1149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03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0"/>
            <a:ext cx="12301537" cy="1200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3" y="1304924"/>
            <a:ext cx="11222966" cy="54673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95775" y="6010275"/>
            <a:ext cx="343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Genesis 1:26 - 31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41475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0"/>
            <a:ext cx="12301537" cy="1200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53525" y="1255894"/>
            <a:ext cx="285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smtClean="0">
                <a:solidFill>
                  <a:schemeClr val="bg1"/>
                </a:solidFill>
              </a:rPr>
              <a:t> </a:t>
            </a:r>
            <a:endParaRPr lang="en-CA" sz="2800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0" y="1373391"/>
            <a:ext cx="3717985" cy="19736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37163" y="1545962"/>
            <a:ext cx="797072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CA" sz="2000" dirty="0" smtClean="0">
                <a:solidFill>
                  <a:schemeClr val="bg1"/>
                </a:solidFill>
              </a:rPr>
              <a:t>Co-Rulers </a:t>
            </a:r>
            <a:r>
              <a:rPr lang="en-CA" sz="2000" dirty="0">
                <a:solidFill>
                  <a:schemeClr val="bg1"/>
                </a:solidFill>
              </a:rPr>
              <a:t>(Stewards of God’s Creation</a:t>
            </a:r>
            <a:r>
              <a:rPr lang="en-CA" sz="2000" dirty="0" smtClean="0">
                <a:solidFill>
                  <a:schemeClr val="bg1"/>
                </a:solidFill>
              </a:rPr>
              <a:t>)</a:t>
            </a:r>
          </a:p>
          <a:p>
            <a:pPr lvl="0"/>
            <a:endParaRPr lang="en-CA" sz="2000" dirty="0" smtClean="0">
              <a:solidFill>
                <a:schemeClr val="bg1"/>
              </a:solidFill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CA" sz="2000" dirty="0" smtClean="0">
                <a:solidFill>
                  <a:schemeClr val="bg1"/>
                </a:solidFill>
              </a:rPr>
              <a:t>Co-Creators: Doing Work </a:t>
            </a:r>
            <a:r>
              <a:rPr lang="en-CA" sz="2000" dirty="0">
                <a:solidFill>
                  <a:schemeClr val="bg1"/>
                </a:solidFill>
              </a:rPr>
              <a:t>and Recreation that impact our </a:t>
            </a:r>
            <a:r>
              <a:rPr lang="en-CA" sz="2000" dirty="0" smtClean="0">
                <a:solidFill>
                  <a:schemeClr val="bg1"/>
                </a:solidFill>
              </a:rPr>
              <a:t>world.</a:t>
            </a:r>
          </a:p>
          <a:p>
            <a:pPr lvl="0"/>
            <a:endParaRPr lang="en-CA" sz="2000" dirty="0">
              <a:solidFill>
                <a:schemeClr val="bg1"/>
              </a:solidFill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CA" sz="2000" dirty="0" smtClean="0">
                <a:solidFill>
                  <a:schemeClr val="bg1"/>
                </a:solidFill>
              </a:rPr>
              <a:t>Co-</a:t>
            </a:r>
            <a:r>
              <a:rPr lang="en-CA" sz="2000" dirty="0" err="1" smtClean="0">
                <a:solidFill>
                  <a:schemeClr val="bg1"/>
                </a:solidFill>
              </a:rPr>
              <a:t>Resters</a:t>
            </a:r>
            <a:r>
              <a:rPr lang="en-CA" sz="2000" dirty="0" smtClean="0">
                <a:solidFill>
                  <a:schemeClr val="bg1"/>
                </a:solidFill>
              </a:rPr>
              <a:t>: Ceasing </a:t>
            </a:r>
            <a:r>
              <a:rPr lang="en-CA" sz="2000" dirty="0">
                <a:solidFill>
                  <a:schemeClr val="bg1"/>
                </a:solidFill>
              </a:rPr>
              <a:t>from </a:t>
            </a:r>
            <a:r>
              <a:rPr lang="en-CA" sz="2000" dirty="0" smtClean="0">
                <a:solidFill>
                  <a:schemeClr val="bg1"/>
                </a:solidFill>
              </a:rPr>
              <a:t>work and observing Sabbath rest.</a:t>
            </a:r>
          </a:p>
          <a:p>
            <a:pPr lvl="0"/>
            <a:endParaRPr lang="en-CA" sz="2000" dirty="0">
              <a:solidFill>
                <a:schemeClr val="bg1"/>
              </a:solidFill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chemeClr val="bg1"/>
                </a:solidFill>
              </a:rPr>
              <a:t>Spiritual </a:t>
            </a:r>
            <a:r>
              <a:rPr lang="en-CA" sz="2000" dirty="0" smtClean="0">
                <a:solidFill>
                  <a:schemeClr val="bg1"/>
                </a:solidFill>
              </a:rPr>
              <a:t>Beings: Bodies formed </a:t>
            </a:r>
            <a:r>
              <a:rPr lang="en-CA" sz="2000" dirty="0">
                <a:solidFill>
                  <a:schemeClr val="bg1"/>
                </a:solidFill>
              </a:rPr>
              <a:t>by </a:t>
            </a:r>
            <a:r>
              <a:rPr lang="en-CA" sz="2000" dirty="0" smtClean="0">
                <a:solidFill>
                  <a:schemeClr val="bg1"/>
                </a:solidFill>
              </a:rPr>
              <a:t>God; Souls filled with </a:t>
            </a:r>
            <a:r>
              <a:rPr lang="en-CA" sz="2000" dirty="0">
                <a:solidFill>
                  <a:schemeClr val="bg1"/>
                </a:solidFill>
              </a:rPr>
              <a:t>breath of </a:t>
            </a:r>
            <a:r>
              <a:rPr lang="en-CA" sz="2000" dirty="0" smtClean="0">
                <a:solidFill>
                  <a:schemeClr val="bg1"/>
                </a:solidFill>
              </a:rPr>
              <a:t>God.</a:t>
            </a:r>
          </a:p>
          <a:p>
            <a:pPr lvl="0"/>
            <a:r>
              <a:rPr lang="en-CA" sz="2000" dirty="0" smtClean="0">
                <a:solidFill>
                  <a:schemeClr val="bg1"/>
                </a:solidFill>
              </a:rPr>
              <a:t> </a:t>
            </a:r>
            <a:endParaRPr lang="en-CA" sz="2000" dirty="0">
              <a:solidFill>
                <a:schemeClr val="bg1"/>
              </a:solidFill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chemeClr val="bg1"/>
                </a:solidFill>
              </a:rPr>
              <a:t>Rational / </a:t>
            </a:r>
            <a:r>
              <a:rPr lang="en-CA" sz="2000" dirty="0" smtClean="0">
                <a:solidFill>
                  <a:schemeClr val="bg1"/>
                </a:solidFill>
              </a:rPr>
              <a:t>Moral Beings: Capacity </a:t>
            </a:r>
            <a:r>
              <a:rPr lang="en-CA" sz="2000" dirty="0">
                <a:solidFill>
                  <a:schemeClr val="bg1"/>
                </a:solidFill>
              </a:rPr>
              <a:t>to reason, </a:t>
            </a:r>
            <a:r>
              <a:rPr lang="en-CA" sz="2000" dirty="0" smtClean="0">
                <a:solidFill>
                  <a:schemeClr val="bg1"/>
                </a:solidFill>
              </a:rPr>
              <a:t>feel </a:t>
            </a:r>
            <a:r>
              <a:rPr lang="en-CA" sz="2000" dirty="0">
                <a:solidFill>
                  <a:schemeClr val="bg1"/>
                </a:solidFill>
              </a:rPr>
              <a:t>and </a:t>
            </a:r>
            <a:r>
              <a:rPr lang="en-CA" sz="2000" dirty="0" smtClean="0">
                <a:solidFill>
                  <a:schemeClr val="bg1"/>
                </a:solidFill>
              </a:rPr>
              <a:t>choose.</a:t>
            </a:r>
          </a:p>
          <a:p>
            <a:pPr lvl="0"/>
            <a:endParaRPr lang="en-CA" sz="2000" dirty="0">
              <a:solidFill>
                <a:schemeClr val="bg1"/>
              </a:solidFill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CA" sz="2000" dirty="0">
                <a:solidFill>
                  <a:schemeClr val="bg1"/>
                </a:solidFill>
              </a:rPr>
              <a:t>Relational </a:t>
            </a:r>
            <a:r>
              <a:rPr lang="en-CA" sz="2000" dirty="0" smtClean="0">
                <a:solidFill>
                  <a:schemeClr val="bg1"/>
                </a:solidFill>
              </a:rPr>
              <a:t>Beings: Capacity </a:t>
            </a:r>
            <a:r>
              <a:rPr lang="en-CA" sz="2000" dirty="0">
                <a:solidFill>
                  <a:schemeClr val="bg1"/>
                </a:solidFill>
              </a:rPr>
              <a:t>for </a:t>
            </a:r>
            <a:r>
              <a:rPr lang="en-CA" sz="2000" dirty="0" smtClean="0">
                <a:solidFill>
                  <a:schemeClr val="bg1"/>
                </a:solidFill>
              </a:rPr>
              <a:t>intimacy; </a:t>
            </a:r>
            <a:r>
              <a:rPr lang="en-CA" sz="2000" dirty="0">
                <a:solidFill>
                  <a:schemeClr val="bg1"/>
                </a:solidFill>
              </a:rPr>
              <a:t>to love and be </a:t>
            </a:r>
            <a:r>
              <a:rPr lang="en-CA" sz="2000" dirty="0" smtClean="0">
                <a:solidFill>
                  <a:schemeClr val="bg1"/>
                </a:solidFill>
              </a:rPr>
              <a:t>loved.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endParaRPr lang="en-CA" sz="2000" dirty="0">
              <a:solidFill>
                <a:schemeClr val="bg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sz="2000" dirty="0" smtClean="0">
                <a:solidFill>
                  <a:schemeClr val="bg1"/>
                </a:solidFill>
              </a:rPr>
              <a:t>Sexual Beings: Male </a:t>
            </a:r>
            <a:r>
              <a:rPr lang="en-CA" sz="2000" dirty="0">
                <a:solidFill>
                  <a:schemeClr val="bg1"/>
                </a:solidFill>
              </a:rPr>
              <a:t>and </a:t>
            </a:r>
            <a:r>
              <a:rPr lang="en-CA" sz="2000" dirty="0" smtClean="0">
                <a:solidFill>
                  <a:schemeClr val="bg1"/>
                </a:solidFill>
              </a:rPr>
              <a:t>Female.</a:t>
            </a:r>
            <a:endParaRPr lang="en-CA" sz="2000" dirty="0">
              <a:solidFill>
                <a:schemeClr val="bg1"/>
              </a:solidFill>
            </a:endParaRPr>
          </a:p>
          <a:p>
            <a:r>
              <a:rPr lang="en-CA" sz="2000" dirty="0" smtClean="0">
                <a:solidFill>
                  <a:schemeClr val="bg1"/>
                </a:solidFill>
              </a:rPr>
              <a:t> </a:t>
            </a:r>
            <a:endParaRPr lang="en-CA" sz="2000" dirty="0">
              <a:solidFill>
                <a:schemeClr val="bg1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848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0"/>
            <a:ext cx="12301537" cy="1200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53525" y="1255894"/>
            <a:ext cx="285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smtClean="0">
                <a:solidFill>
                  <a:schemeClr val="bg1"/>
                </a:solidFill>
              </a:rPr>
              <a:t> </a:t>
            </a:r>
            <a:endParaRPr lang="en-CA" sz="2800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0" y="1373391"/>
            <a:ext cx="3717985" cy="19736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37163" y="1545962"/>
            <a:ext cx="79707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i="1" dirty="0" smtClean="0">
                <a:solidFill>
                  <a:schemeClr val="bg1"/>
                </a:solidFill>
              </a:rPr>
              <a:t>The </a:t>
            </a:r>
            <a:r>
              <a:rPr lang="en-CA" sz="3200" i="1" dirty="0">
                <a:solidFill>
                  <a:schemeClr val="bg1"/>
                </a:solidFill>
              </a:rPr>
              <a:t>message we need to give the world is that God made you a certain way, but sin made you the way that you are now; and God can re-make you in His way of grace and eternal life. </a:t>
            </a:r>
            <a:r>
              <a:rPr lang="en-CA" sz="3200" i="1" dirty="0" smtClean="0">
                <a:solidFill>
                  <a:schemeClr val="bg1"/>
                </a:solidFill>
              </a:rPr>
              <a:t>				- </a:t>
            </a:r>
            <a:r>
              <a:rPr lang="en-CA" sz="3200" dirty="0">
                <a:solidFill>
                  <a:schemeClr val="bg1"/>
                </a:solidFill>
              </a:rPr>
              <a:t>Kevin DeYoung </a:t>
            </a: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0"/>
            <a:ext cx="12301537" cy="1200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53525" y="1255894"/>
            <a:ext cx="285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smtClean="0">
                <a:solidFill>
                  <a:schemeClr val="bg1"/>
                </a:solidFill>
              </a:rPr>
              <a:t> </a:t>
            </a:r>
            <a:endParaRPr lang="en-CA" sz="2800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0" y="1373391"/>
            <a:ext cx="3717985" cy="19736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0563" y="1775445"/>
            <a:ext cx="7970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chemeClr val="bg1"/>
                </a:solidFill>
              </a:rPr>
              <a:t>Scripture Reading: Genesis 2:1 – 17</a:t>
            </a: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4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0"/>
            <a:ext cx="12301537" cy="1200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3" y="1304924"/>
            <a:ext cx="11222966" cy="54673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95775" y="6010275"/>
            <a:ext cx="343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Genesis 1:26 - 31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15575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0"/>
            <a:ext cx="12301537" cy="1200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53525" y="1255894"/>
            <a:ext cx="285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smtClean="0">
                <a:solidFill>
                  <a:schemeClr val="bg1"/>
                </a:solidFill>
              </a:rPr>
              <a:t> </a:t>
            </a:r>
            <a:endParaRPr lang="en-CA" sz="2800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0" y="1373391"/>
            <a:ext cx="3717985" cy="19736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10025" y="1775445"/>
            <a:ext cx="85312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CA" dirty="0">
                <a:solidFill>
                  <a:schemeClr val="bg1"/>
                </a:solidFill>
              </a:rPr>
              <a:t>God formed man from the very dust of the ground </a:t>
            </a:r>
          </a:p>
          <a:p>
            <a:pPr lvl="0"/>
            <a:endParaRPr lang="en-CA" dirty="0">
              <a:solidFill>
                <a:schemeClr val="bg1"/>
              </a:solidFill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CA" dirty="0">
                <a:solidFill>
                  <a:schemeClr val="bg1"/>
                </a:solidFill>
              </a:rPr>
              <a:t>Humans </a:t>
            </a:r>
            <a:r>
              <a:rPr lang="en-CA" dirty="0" smtClean="0">
                <a:solidFill>
                  <a:schemeClr val="bg1"/>
                </a:solidFill>
              </a:rPr>
              <a:t>created </a:t>
            </a:r>
            <a:r>
              <a:rPr lang="en-CA" dirty="0">
                <a:solidFill>
                  <a:schemeClr val="bg1"/>
                </a:solidFill>
              </a:rPr>
              <a:t>by a personal God with an intelligent </a:t>
            </a:r>
            <a:r>
              <a:rPr lang="en-CA" dirty="0" smtClean="0">
                <a:solidFill>
                  <a:schemeClr val="bg1"/>
                </a:solidFill>
              </a:rPr>
              <a:t>design</a:t>
            </a:r>
          </a:p>
          <a:p>
            <a:pPr lvl="0"/>
            <a:endParaRPr lang="en-CA" dirty="0">
              <a:solidFill>
                <a:schemeClr val="bg1"/>
              </a:solidFill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CA" dirty="0">
                <a:solidFill>
                  <a:schemeClr val="bg1"/>
                </a:solidFill>
              </a:rPr>
              <a:t>DNA, atoms, molecules, hydrogen… not cause of Adam - only substance of </a:t>
            </a:r>
            <a:r>
              <a:rPr lang="en-CA" dirty="0" smtClean="0">
                <a:solidFill>
                  <a:schemeClr val="bg1"/>
                </a:solidFill>
              </a:rPr>
              <a:t>body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endParaRPr lang="en-CA" dirty="0">
              <a:solidFill>
                <a:schemeClr val="bg1"/>
              </a:solidFill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CA" dirty="0" smtClean="0">
                <a:solidFill>
                  <a:schemeClr val="bg1"/>
                </a:solidFill>
              </a:rPr>
              <a:t>‘Formed’ </a:t>
            </a:r>
            <a:r>
              <a:rPr lang="en-CA" dirty="0">
                <a:solidFill>
                  <a:schemeClr val="bg1"/>
                </a:solidFill>
              </a:rPr>
              <a:t>(vaster) means ‘to mold, shape or form’ (picture of a potter</a:t>
            </a:r>
            <a:r>
              <a:rPr lang="en-CA" dirty="0" smtClean="0">
                <a:solidFill>
                  <a:schemeClr val="bg1"/>
                </a:solidFill>
              </a:rPr>
              <a:t>)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endParaRPr lang="en-CA" dirty="0">
              <a:solidFill>
                <a:schemeClr val="bg1"/>
              </a:solidFill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CA" dirty="0" smtClean="0">
                <a:solidFill>
                  <a:schemeClr val="bg1"/>
                </a:solidFill>
              </a:rPr>
              <a:t>God </a:t>
            </a:r>
            <a:r>
              <a:rPr lang="en-CA" dirty="0">
                <a:solidFill>
                  <a:schemeClr val="bg1"/>
                </a:solidFill>
              </a:rPr>
              <a:t>breathed (</a:t>
            </a:r>
            <a:r>
              <a:rPr lang="en-CA" dirty="0" err="1">
                <a:solidFill>
                  <a:schemeClr val="bg1"/>
                </a:solidFill>
              </a:rPr>
              <a:t>ruach</a:t>
            </a:r>
            <a:r>
              <a:rPr lang="en-CA" dirty="0">
                <a:solidFill>
                  <a:schemeClr val="bg1"/>
                </a:solidFill>
              </a:rPr>
              <a:t>) into </a:t>
            </a:r>
            <a:r>
              <a:rPr lang="en-CA" dirty="0" smtClean="0">
                <a:solidFill>
                  <a:schemeClr val="bg1"/>
                </a:solidFill>
              </a:rPr>
              <a:t>man’s </a:t>
            </a:r>
            <a:r>
              <a:rPr lang="en-CA" dirty="0">
                <a:solidFill>
                  <a:schemeClr val="bg1"/>
                </a:solidFill>
              </a:rPr>
              <a:t>nostrils the breath of </a:t>
            </a:r>
            <a:r>
              <a:rPr lang="en-CA" dirty="0" smtClean="0">
                <a:solidFill>
                  <a:schemeClr val="bg1"/>
                </a:solidFill>
              </a:rPr>
              <a:t>life</a:t>
            </a:r>
          </a:p>
          <a:p>
            <a:pPr lvl="0"/>
            <a:endParaRPr lang="en-CA" dirty="0" smtClean="0">
              <a:solidFill>
                <a:schemeClr val="bg1"/>
              </a:solidFill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CA" i="1" dirty="0">
                <a:solidFill>
                  <a:schemeClr val="bg1"/>
                </a:solidFill>
              </a:rPr>
              <a:t>M</a:t>
            </a:r>
            <a:r>
              <a:rPr lang="en-CA" i="1" dirty="0" smtClean="0">
                <a:solidFill>
                  <a:schemeClr val="bg1"/>
                </a:solidFill>
              </a:rPr>
              <a:t>an </a:t>
            </a:r>
            <a:r>
              <a:rPr lang="en-CA" i="1" dirty="0">
                <a:solidFill>
                  <a:schemeClr val="bg1"/>
                </a:solidFill>
              </a:rPr>
              <a:t>became a living soul</a:t>
            </a:r>
            <a:r>
              <a:rPr lang="en-CA" dirty="0">
                <a:solidFill>
                  <a:schemeClr val="bg1"/>
                </a:solidFill>
              </a:rPr>
              <a:t>. - ‘Soul’ (</a:t>
            </a:r>
            <a:r>
              <a:rPr lang="en-CA" dirty="0" smtClean="0">
                <a:solidFill>
                  <a:schemeClr val="bg1"/>
                </a:solidFill>
              </a:rPr>
              <a:t>nephesh) - means </a:t>
            </a:r>
            <a:r>
              <a:rPr lang="en-CA" i="1" dirty="0">
                <a:solidFill>
                  <a:schemeClr val="bg1"/>
                </a:solidFill>
              </a:rPr>
              <a:t>an animated, breathing, conscious, </a:t>
            </a:r>
            <a:r>
              <a:rPr lang="en-CA" i="1" dirty="0" smtClean="0">
                <a:solidFill>
                  <a:schemeClr val="bg1"/>
                </a:solidFill>
              </a:rPr>
              <a:t>and living being, but also endowed with immortality.</a:t>
            </a:r>
            <a:endParaRPr lang="en-CA" dirty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6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xmlns="" id="{BE3AB376-68D1-4BB6-BBBF-A66C57D1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68182" r="-1095" b="1514"/>
          <a:stretch/>
        </p:blipFill>
        <p:spPr>
          <a:xfrm>
            <a:off x="0" y="0"/>
            <a:ext cx="12301537" cy="1200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53525" y="1255894"/>
            <a:ext cx="285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smtClean="0">
                <a:solidFill>
                  <a:schemeClr val="bg1"/>
                </a:solidFill>
              </a:rPr>
              <a:t> </a:t>
            </a:r>
            <a:endParaRPr lang="en-CA" sz="2800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43449" y="1775445"/>
            <a:ext cx="77978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bg1"/>
                </a:solidFill>
              </a:rPr>
              <a:t>An Illustration from </a:t>
            </a:r>
            <a:r>
              <a:rPr lang="en-CA" sz="3200" dirty="0">
                <a:solidFill>
                  <a:schemeClr val="bg1"/>
                </a:solidFill>
              </a:rPr>
              <a:t>the life of </a:t>
            </a:r>
            <a:r>
              <a:rPr lang="en-CA" sz="3200" dirty="0" smtClean="0">
                <a:solidFill>
                  <a:schemeClr val="bg1"/>
                </a:solidFill>
              </a:rPr>
              <a:t>Christ</a:t>
            </a:r>
          </a:p>
          <a:p>
            <a:r>
              <a:rPr lang="en-CA" sz="3200" dirty="0" smtClean="0">
                <a:solidFill>
                  <a:schemeClr val="bg1"/>
                </a:solidFill>
              </a:rPr>
              <a:t>				- Mark 12:13 - 17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4" name="AutoShape 3" descr="Image result for denarius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" y="1517504"/>
            <a:ext cx="4709967" cy="264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359</Words>
  <Application>Microsoft Office PowerPoint</Application>
  <PresentationFormat>Widescreen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Janke</dc:creator>
  <cp:lastModifiedBy>Terry Janke</cp:lastModifiedBy>
  <cp:revision>7</cp:revision>
  <dcterms:created xsi:type="dcterms:W3CDTF">2019-11-13T21:06:44Z</dcterms:created>
  <dcterms:modified xsi:type="dcterms:W3CDTF">2019-11-16T20:44:09Z</dcterms:modified>
</cp:coreProperties>
</file>