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74" r:id="rId6"/>
    <p:sldId id="275" r:id="rId7"/>
    <p:sldId id="276" r:id="rId8"/>
    <p:sldId id="277" r:id="rId9"/>
    <p:sldId id="278" r:id="rId10"/>
    <p:sldId id="273" r:id="rId11"/>
    <p:sldId id="279" r:id="rId12"/>
    <p:sldId id="272"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466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C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CEEC9DC1-9FDF-4088-9724-F3759E80FC95}" type="datetimeFigureOut">
              <a:rPr lang="en-CA" smtClean="0"/>
              <a:t>2019-11-22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FDBEDF-4696-4254-A1CF-26C55324E341}" type="slidenum">
              <a:rPr lang="en-CA" smtClean="0"/>
              <a:t>‹#›</a:t>
            </a:fld>
            <a:endParaRPr lang="en-CA"/>
          </a:p>
        </p:txBody>
      </p:sp>
    </p:spTree>
    <p:extLst>
      <p:ext uri="{BB962C8B-B14F-4D97-AF65-F5344CB8AC3E}">
        <p14:creationId xmlns:p14="http://schemas.microsoft.com/office/powerpoint/2010/main" val="186615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EEC9DC1-9FDF-4088-9724-F3759E80FC95}" type="datetimeFigureOut">
              <a:rPr lang="en-CA" smtClean="0"/>
              <a:t>2019-11-22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FDBEDF-4696-4254-A1CF-26C55324E341}" type="slidenum">
              <a:rPr lang="en-CA" smtClean="0"/>
              <a:t>‹#›</a:t>
            </a:fld>
            <a:endParaRPr lang="en-CA"/>
          </a:p>
        </p:txBody>
      </p:sp>
    </p:spTree>
    <p:extLst>
      <p:ext uri="{BB962C8B-B14F-4D97-AF65-F5344CB8AC3E}">
        <p14:creationId xmlns:p14="http://schemas.microsoft.com/office/powerpoint/2010/main" val="34582475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EEC9DC1-9FDF-4088-9724-F3759E80FC95}" type="datetimeFigureOut">
              <a:rPr lang="en-CA" smtClean="0"/>
              <a:t>2019-11-22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FDBEDF-4696-4254-A1CF-26C55324E341}" type="slidenum">
              <a:rPr lang="en-CA" smtClean="0"/>
              <a:t>‹#›</a:t>
            </a:fld>
            <a:endParaRPr lang="en-CA"/>
          </a:p>
        </p:txBody>
      </p:sp>
    </p:spTree>
    <p:extLst>
      <p:ext uri="{BB962C8B-B14F-4D97-AF65-F5344CB8AC3E}">
        <p14:creationId xmlns:p14="http://schemas.microsoft.com/office/powerpoint/2010/main" val="1194922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CEEC9DC1-9FDF-4088-9724-F3759E80FC95}" type="datetimeFigureOut">
              <a:rPr lang="en-CA" smtClean="0"/>
              <a:t>2019-11-22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FDBEDF-4696-4254-A1CF-26C55324E341}" type="slidenum">
              <a:rPr lang="en-CA" smtClean="0"/>
              <a:t>‹#›</a:t>
            </a:fld>
            <a:endParaRPr lang="en-CA"/>
          </a:p>
        </p:txBody>
      </p:sp>
    </p:spTree>
    <p:extLst>
      <p:ext uri="{BB962C8B-B14F-4D97-AF65-F5344CB8AC3E}">
        <p14:creationId xmlns:p14="http://schemas.microsoft.com/office/powerpoint/2010/main" val="2718814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C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EC9DC1-9FDF-4088-9724-F3759E80FC95}" type="datetimeFigureOut">
              <a:rPr lang="en-CA" smtClean="0"/>
              <a:t>2019-11-22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FFDBEDF-4696-4254-A1CF-26C55324E341}" type="slidenum">
              <a:rPr lang="en-CA" smtClean="0"/>
              <a:t>‹#›</a:t>
            </a:fld>
            <a:endParaRPr lang="en-CA"/>
          </a:p>
        </p:txBody>
      </p:sp>
    </p:spTree>
    <p:extLst>
      <p:ext uri="{BB962C8B-B14F-4D97-AF65-F5344CB8AC3E}">
        <p14:creationId xmlns:p14="http://schemas.microsoft.com/office/powerpoint/2010/main" val="14605096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CEEC9DC1-9FDF-4088-9724-F3759E80FC95}" type="datetimeFigureOut">
              <a:rPr lang="en-CA" smtClean="0"/>
              <a:t>2019-11-22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FFDBEDF-4696-4254-A1CF-26C55324E341}" type="slidenum">
              <a:rPr lang="en-CA" smtClean="0"/>
              <a:t>‹#›</a:t>
            </a:fld>
            <a:endParaRPr lang="en-CA"/>
          </a:p>
        </p:txBody>
      </p:sp>
    </p:spTree>
    <p:extLst>
      <p:ext uri="{BB962C8B-B14F-4D97-AF65-F5344CB8AC3E}">
        <p14:creationId xmlns:p14="http://schemas.microsoft.com/office/powerpoint/2010/main" val="2044951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C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CEEC9DC1-9FDF-4088-9724-F3759E80FC95}" type="datetimeFigureOut">
              <a:rPr lang="en-CA" smtClean="0"/>
              <a:t>2019-11-22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FFDBEDF-4696-4254-A1CF-26C55324E341}" type="slidenum">
              <a:rPr lang="en-CA" smtClean="0"/>
              <a:t>‹#›</a:t>
            </a:fld>
            <a:endParaRPr lang="en-CA"/>
          </a:p>
        </p:txBody>
      </p:sp>
    </p:spTree>
    <p:extLst>
      <p:ext uri="{BB962C8B-B14F-4D97-AF65-F5344CB8AC3E}">
        <p14:creationId xmlns:p14="http://schemas.microsoft.com/office/powerpoint/2010/main" val="1123142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CEEC9DC1-9FDF-4088-9724-F3759E80FC95}" type="datetimeFigureOut">
              <a:rPr lang="en-CA" smtClean="0"/>
              <a:t>2019-11-22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FFDBEDF-4696-4254-A1CF-26C55324E341}" type="slidenum">
              <a:rPr lang="en-CA" smtClean="0"/>
              <a:t>‹#›</a:t>
            </a:fld>
            <a:endParaRPr lang="en-CA"/>
          </a:p>
        </p:txBody>
      </p:sp>
    </p:spTree>
    <p:extLst>
      <p:ext uri="{BB962C8B-B14F-4D97-AF65-F5344CB8AC3E}">
        <p14:creationId xmlns:p14="http://schemas.microsoft.com/office/powerpoint/2010/main" val="1027907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EC9DC1-9FDF-4088-9724-F3759E80FC95}" type="datetimeFigureOut">
              <a:rPr lang="en-CA" smtClean="0"/>
              <a:t>2019-11-22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FFDBEDF-4696-4254-A1CF-26C55324E341}" type="slidenum">
              <a:rPr lang="en-CA" smtClean="0"/>
              <a:t>‹#›</a:t>
            </a:fld>
            <a:endParaRPr lang="en-CA"/>
          </a:p>
        </p:txBody>
      </p:sp>
    </p:spTree>
    <p:extLst>
      <p:ext uri="{BB962C8B-B14F-4D97-AF65-F5344CB8AC3E}">
        <p14:creationId xmlns:p14="http://schemas.microsoft.com/office/powerpoint/2010/main" val="57422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C9DC1-9FDF-4088-9724-F3759E80FC95}" type="datetimeFigureOut">
              <a:rPr lang="en-CA" smtClean="0"/>
              <a:t>2019-11-22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FFDBEDF-4696-4254-A1CF-26C55324E341}" type="slidenum">
              <a:rPr lang="en-CA" smtClean="0"/>
              <a:t>‹#›</a:t>
            </a:fld>
            <a:endParaRPr lang="en-CA"/>
          </a:p>
        </p:txBody>
      </p:sp>
    </p:spTree>
    <p:extLst>
      <p:ext uri="{BB962C8B-B14F-4D97-AF65-F5344CB8AC3E}">
        <p14:creationId xmlns:p14="http://schemas.microsoft.com/office/powerpoint/2010/main" val="1771613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C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EC9DC1-9FDF-4088-9724-F3759E80FC95}" type="datetimeFigureOut">
              <a:rPr lang="en-CA" smtClean="0"/>
              <a:t>2019-11-22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FFDBEDF-4696-4254-A1CF-26C55324E341}" type="slidenum">
              <a:rPr lang="en-CA" smtClean="0"/>
              <a:t>‹#›</a:t>
            </a:fld>
            <a:endParaRPr lang="en-CA"/>
          </a:p>
        </p:txBody>
      </p:sp>
    </p:spTree>
    <p:extLst>
      <p:ext uri="{BB962C8B-B14F-4D97-AF65-F5344CB8AC3E}">
        <p14:creationId xmlns:p14="http://schemas.microsoft.com/office/powerpoint/2010/main" val="41444037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C9DC1-9FDF-4088-9724-F3759E80FC95}" type="datetimeFigureOut">
              <a:rPr lang="en-CA" smtClean="0"/>
              <a:t>2019-11-22</a:t>
            </a:fld>
            <a:endParaRPr lang="en-C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DBEDF-4696-4254-A1CF-26C55324E341}" type="slidenum">
              <a:rPr lang="en-CA" smtClean="0"/>
              <a:t>‹#›</a:t>
            </a:fld>
            <a:endParaRPr lang="en-CA"/>
          </a:p>
        </p:txBody>
      </p:sp>
    </p:spTree>
    <p:extLst>
      <p:ext uri="{BB962C8B-B14F-4D97-AF65-F5344CB8AC3E}">
        <p14:creationId xmlns:p14="http://schemas.microsoft.com/office/powerpoint/2010/main" val="16896324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dirty="0"/>
          </a:p>
        </p:txBody>
      </p:sp>
      <p:sp>
        <p:nvSpPr>
          <p:cNvPr id="3" name="Subtitle 2"/>
          <p:cNvSpPr>
            <a:spLocks noGrp="1"/>
          </p:cNvSpPr>
          <p:nvPr>
            <p:ph type="subTitle" idx="1"/>
          </p:nvPr>
        </p:nvSpPr>
        <p:spPr/>
        <p:txBody>
          <a:bodyPr/>
          <a:lstStyle/>
          <a:p>
            <a:endParaRPr lang="en-CA"/>
          </a:p>
        </p:txBody>
      </p:sp>
    </p:spTree>
    <p:extLst>
      <p:ext uri="{BB962C8B-B14F-4D97-AF65-F5344CB8AC3E}">
        <p14:creationId xmlns:p14="http://schemas.microsoft.com/office/powerpoint/2010/main" val="13873753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3" name="TextBox 2"/>
          <p:cNvSpPr txBox="1"/>
          <p:nvPr/>
        </p:nvSpPr>
        <p:spPr>
          <a:xfrm>
            <a:off x="9153525" y="1255894"/>
            <a:ext cx="2854360" cy="523220"/>
          </a:xfrm>
          <a:prstGeom prst="rect">
            <a:avLst/>
          </a:prstGeom>
          <a:noFill/>
        </p:spPr>
        <p:txBody>
          <a:bodyPr wrap="square" rtlCol="0">
            <a:spAutoFit/>
          </a:bodyPr>
          <a:lstStyle/>
          <a:p>
            <a:r>
              <a:rPr lang="en-CA" sz="2800" smtClean="0">
                <a:solidFill>
                  <a:schemeClr val="bg1"/>
                </a:solidFill>
              </a:rPr>
              <a:t> </a:t>
            </a:r>
            <a:endParaRPr lang="en-CA" sz="2800" i="1" dirty="0">
              <a:solidFill>
                <a:schemeClr val="bg1"/>
              </a:solidFill>
            </a:endParaRPr>
          </a:p>
        </p:txBody>
      </p:sp>
      <p:sp>
        <p:nvSpPr>
          <p:cNvPr id="2" name="TextBox 1"/>
          <p:cNvSpPr txBox="1"/>
          <p:nvPr/>
        </p:nvSpPr>
        <p:spPr>
          <a:xfrm>
            <a:off x="4261449" y="1545962"/>
            <a:ext cx="7746435" cy="3108543"/>
          </a:xfrm>
          <a:prstGeom prst="rect">
            <a:avLst/>
          </a:prstGeom>
          <a:noFill/>
        </p:spPr>
        <p:txBody>
          <a:bodyPr wrap="square" rtlCol="0">
            <a:spAutoFit/>
          </a:bodyPr>
          <a:lstStyle/>
          <a:p>
            <a:pPr lvl="0"/>
            <a:r>
              <a:rPr lang="en-CA" sz="2800" i="1" dirty="0">
                <a:solidFill>
                  <a:schemeClr val="bg1"/>
                </a:solidFill>
              </a:rPr>
              <a:t>No choice is ever made without some degree of affection. Therefore affections are in the soul as the helm is in the ship; if it be laid hold on by a skillful hand, he turns the whole vessel which way he pleases… It is vain to contend with anything that has the power of our affections in its disposal; it will prevail at last. </a:t>
            </a:r>
            <a:r>
              <a:rPr lang="en-CA" sz="2800" i="1" dirty="0" smtClean="0">
                <a:solidFill>
                  <a:schemeClr val="bg1"/>
                </a:solidFill>
              </a:rPr>
              <a:t>			 John Owen</a:t>
            </a:r>
            <a:r>
              <a:rPr lang="en-CA" sz="2800" i="1" dirty="0">
                <a:solidFill>
                  <a:schemeClr val="bg1"/>
                </a:solidFill>
              </a:rPr>
              <a:t>	</a:t>
            </a:r>
            <a:endParaRPr lang="en-CA"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2" y="1384417"/>
            <a:ext cx="4071562" cy="3049559"/>
          </a:xfrm>
          <a:prstGeom prst="rect">
            <a:avLst/>
          </a:prstGeom>
        </p:spPr>
      </p:pic>
    </p:spTree>
    <p:extLst>
      <p:ext uri="{BB962C8B-B14F-4D97-AF65-F5344CB8AC3E}">
        <p14:creationId xmlns:p14="http://schemas.microsoft.com/office/powerpoint/2010/main" val="97745532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3" name="TextBox 2"/>
          <p:cNvSpPr txBox="1"/>
          <p:nvPr/>
        </p:nvSpPr>
        <p:spPr>
          <a:xfrm>
            <a:off x="9153525" y="1255894"/>
            <a:ext cx="2854360" cy="523220"/>
          </a:xfrm>
          <a:prstGeom prst="rect">
            <a:avLst/>
          </a:prstGeom>
          <a:noFill/>
        </p:spPr>
        <p:txBody>
          <a:bodyPr wrap="square" rtlCol="0">
            <a:spAutoFit/>
          </a:bodyPr>
          <a:lstStyle/>
          <a:p>
            <a:r>
              <a:rPr lang="en-CA" sz="2800" smtClean="0">
                <a:solidFill>
                  <a:schemeClr val="bg1"/>
                </a:solidFill>
              </a:rPr>
              <a:t> </a:t>
            </a:r>
            <a:endParaRPr lang="en-CA" sz="2800" i="1" dirty="0">
              <a:solidFill>
                <a:schemeClr val="bg1"/>
              </a:solidFill>
            </a:endParaRPr>
          </a:p>
        </p:txBody>
      </p:sp>
      <p:sp>
        <p:nvSpPr>
          <p:cNvPr id="2" name="TextBox 1"/>
          <p:cNvSpPr txBox="1"/>
          <p:nvPr/>
        </p:nvSpPr>
        <p:spPr>
          <a:xfrm>
            <a:off x="4408098" y="1545962"/>
            <a:ext cx="7599786" cy="3970318"/>
          </a:xfrm>
          <a:prstGeom prst="rect">
            <a:avLst/>
          </a:prstGeom>
          <a:noFill/>
        </p:spPr>
        <p:txBody>
          <a:bodyPr wrap="square" rtlCol="0">
            <a:spAutoFit/>
          </a:bodyPr>
          <a:lstStyle/>
          <a:p>
            <a:r>
              <a:rPr lang="en-CA" sz="2800" i="1" dirty="0">
                <a:solidFill>
                  <a:schemeClr val="bg1"/>
                </a:solidFill>
              </a:rPr>
              <a:t>O soul, you have thought ill of your God! You thought that because you have so often fallen that God was tired of you. You forget that His tender mercies are infinite, and that He will never let you go, never leave your side, never – until in heaven He kisses your face, where there will be no more effect of sin upon you. Your God will kiss your soul into health.</a:t>
            </a:r>
            <a:r>
              <a:rPr lang="en-CA" sz="2800" dirty="0">
                <a:solidFill>
                  <a:schemeClr val="bg1"/>
                </a:solidFill>
              </a:rPr>
              <a:t> </a:t>
            </a:r>
            <a:r>
              <a:rPr lang="en-CA" sz="2800" dirty="0">
                <a:solidFill>
                  <a:schemeClr val="bg1"/>
                </a:solidFill>
              </a:rPr>
              <a:t>	</a:t>
            </a:r>
            <a:r>
              <a:rPr lang="en-CA" sz="2800" dirty="0" smtClean="0">
                <a:solidFill>
                  <a:schemeClr val="bg1"/>
                </a:solidFill>
              </a:rPr>
              <a:t>			F. B. </a:t>
            </a:r>
            <a:r>
              <a:rPr lang="en-CA" sz="2800" smtClean="0">
                <a:solidFill>
                  <a:schemeClr val="bg1"/>
                </a:solidFill>
              </a:rPr>
              <a:t>Meyer</a:t>
            </a:r>
            <a:endParaRPr lang="en-CA" sz="2800" dirty="0">
              <a:solidFill>
                <a:schemeClr val="bg1"/>
              </a:solidFill>
            </a:endParaRPr>
          </a:p>
          <a:p>
            <a:pPr lvl="0"/>
            <a:r>
              <a:rPr lang="en-CA" sz="2800" i="1" dirty="0">
                <a:solidFill>
                  <a:schemeClr val="bg1"/>
                </a:solidFill>
              </a:rPr>
              <a:t>	</a:t>
            </a:r>
            <a:endParaRPr lang="en-CA"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2" y="1384417"/>
            <a:ext cx="4071562" cy="3049559"/>
          </a:xfrm>
          <a:prstGeom prst="rect">
            <a:avLst/>
          </a:prstGeom>
        </p:spPr>
      </p:pic>
    </p:spTree>
    <p:extLst>
      <p:ext uri="{BB962C8B-B14F-4D97-AF65-F5344CB8AC3E}">
        <p14:creationId xmlns:p14="http://schemas.microsoft.com/office/powerpoint/2010/main" val="29647382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4060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CA"/>
          </a:p>
        </p:txBody>
      </p:sp>
      <p:sp>
        <p:nvSpPr>
          <p:cNvPr id="3" name="Subtitle 2"/>
          <p:cNvSpPr>
            <a:spLocks noGrp="1"/>
          </p:cNvSpPr>
          <p:nvPr>
            <p:ph type="subTitle" idx="1"/>
          </p:nvPr>
        </p:nvSpPr>
        <p:spPr/>
        <p:txBody>
          <a:bodyPr/>
          <a:lstStyle/>
          <a:p>
            <a:endParaRPr lang="en-CA"/>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73650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4453" y="1304924"/>
            <a:ext cx="11222966" cy="5467351"/>
          </a:xfrm>
          <a:prstGeom prst="rect">
            <a:avLst/>
          </a:prstGeom>
        </p:spPr>
      </p:pic>
      <p:sp>
        <p:nvSpPr>
          <p:cNvPr id="2" name="TextBox 1"/>
          <p:cNvSpPr txBox="1"/>
          <p:nvPr/>
        </p:nvSpPr>
        <p:spPr>
          <a:xfrm>
            <a:off x="4295775" y="6010275"/>
            <a:ext cx="3438525" cy="646331"/>
          </a:xfrm>
          <a:prstGeom prst="rect">
            <a:avLst/>
          </a:prstGeom>
          <a:noFill/>
        </p:spPr>
        <p:txBody>
          <a:bodyPr wrap="square" rtlCol="0">
            <a:spAutoFit/>
          </a:bodyPr>
          <a:lstStyle/>
          <a:p>
            <a:r>
              <a:rPr lang="en-CA" sz="3600" dirty="0" smtClean="0"/>
              <a:t>Genesis 1:26 - 31</a:t>
            </a:r>
            <a:endParaRPr lang="en-CA" sz="3600" dirty="0"/>
          </a:p>
        </p:txBody>
      </p:sp>
    </p:spTree>
    <p:extLst>
      <p:ext uri="{BB962C8B-B14F-4D97-AF65-F5344CB8AC3E}">
        <p14:creationId xmlns:p14="http://schemas.microsoft.com/office/powerpoint/2010/main" val="243761911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3" name="TextBox 2"/>
          <p:cNvSpPr txBox="1"/>
          <p:nvPr/>
        </p:nvSpPr>
        <p:spPr>
          <a:xfrm>
            <a:off x="9153525" y="1255894"/>
            <a:ext cx="2854360" cy="523220"/>
          </a:xfrm>
          <a:prstGeom prst="rect">
            <a:avLst/>
          </a:prstGeom>
          <a:noFill/>
        </p:spPr>
        <p:txBody>
          <a:bodyPr wrap="square" rtlCol="0">
            <a:spAutoFit/>
          </a:bodyPr>
          <a:lstStyle/>
          <a:p>
            <a:r>
              <a:rPr lang="en-CA" sz="2800" smtClean="0">
                <a:solidFill>
                  <a:schemeClr val="bg1"/>
                </a:solidFill>
              </a:rPr>
              <a:t> </a:t>
            </a:r>
            <a:endParaRPr lang="en-CA" sz="2800" i="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40" y="1373391"/>
            <a:ext cx="3717985" cy="1973658"/>
          </a:xfrm>
          <a:prstGeom prst="rect">
            <a:avLst/>
          </a:prstGeom>
        </p:spPr>
      </p:pic>
      <p:sp>
        <p:nvSpPr>
          <p:cNvPr id="2" name="TextBox 1"/>
          <p:cNvSpPr txBox="1"/>
          <p:nvPr/>
        </p:nvSpPr>
        <p:spPr>
          <a:xfrm>
            <a:off x="4037163" y="1545962"/>
            <a:ext cx="7970722" cy="4555093"/>
          </a:xfrm>
          <a:prstGeom prst="rect">
            <a:avLst/>
          </a:prstGeom>
          <a:noFill/>
        </p:spPr>
        <p:txBody>
          <a:bodyPr wrap="square" rtlCol="0">
            <a:spAutoFit/>
          </a:bodyPr>
          <a:lstStyle/>
          <a:p>
            <a:pPr marL="285750" lvl="0" indent="-285750">
              <a:buFont typeface="Courier New" panose="02070309020205020404" pitchFamily="49" charset="0"/>
              <a:buChar char="o"/>
            </a:pPr>
            <a:r>
              <a:rPr lang="en-CA" sz="2800" dirty="0" smtClean="0">
                <a:solidFill>
                  <a:schemeClr val="bg1"/>
                </a:solidFill>
              </a:rPr>
              <a:t>Co-Rulers… having dominion</a:t>
            </a:r>
            <a:endParaRPr lang="en-CA" sz="2800" dirty="0" smtClean="0">
              <a:solidFill>
                <a:schemeClr val="bg1"/>
              </a:solidFill>
            </a:endParaRPr>
          </a:p>
          <a:p>
            <a:pPr lvl="0"/>
            <a:endParaRPr lang="en-CA" sz="2800" dirty="0" smtClean="0">
              <a:solidFill>
                <a:schemeClr val="bg1"/>
              </a:solidFill>
            </a:endParaRPr>
          </a:p>
          <a:p>
            <a:pPr marL="285750" lvl="0" indent="-285750">
              <a:buFont typeface="Courier New" panose="02070309020205020404" pitchFamily="49" charset="0"/>
              <a:buChar char="o"/>
            </a:pPr>
            <a:r>
              <a:rPr lang="en-CA" sz="2800" dirty="0" smtClean="0">
                <a:solidFill>
                  <a:schemeClr val="bg1"/>
                </a:solidFill>
              </a:rPr>
              <a:t>Co-Creators… working in God’s world</a:t>
            </a:r>
            <a:endParaRPr lang="en-CA" sz="2800" dirty="0" smtClean="0">
              <a:solidFill>
                <a:schemeClr val="bg1"/>
              </a:solidFill>
            </a:endParaRPr>
          </a:p>
          <a:p>
            <a:pPr lvl="0"/>
            <a:endParaRPr lang="en-CA" sz="2800" dirty="0">
              <a:solidFill>
                <a:schemeClr val="bg1"/>
              </a:solidFill>
            </a:endParaRPr>
          </a:p>
          <a:p>
            <a:pPr marL="285750" lvl="0" indent="-285750">
              <a:buFont typeface="Courier New" panose="02070309020205020404" pitchFamily="49" charset="0"/>
              <a:buChar char="o"/>
            </a:pPr>
            <a:r>
              <a:rPr lang="en-CA" sz="2800" dirty="0" smtClean="0">
                <a:solidFill>
                  <a:schemeClr val="bg1"/>
                </a:solidFill>
              </a:rPr>
              <a:t>Co-</a:t>
            </a:r>
            <a:r>
              <a:rPr lang="en-CA" sz="2800" dirty="0" err="1" smtClean="0">
                <a:solidFill>
                  <a:schemeClr val="bg1"/>
                </a:solidFill>
              </a:rPr>
              <a:t>Resters</a:t>
            </a:r>
            <a:r>
              <a:rPr lang="en-CA" sz="2800" dirty="0" smtClean="0">
                <a:solidFill>
                  <a:schemeClr val="bg1"/>
                </a:solidFill>
              </a:rPr>
              <a:t>… observing </a:t>
            </a:r>
            <a:r>
              <a:rPr lang="en-CA" sz="2800" dirty="0" smtClean="0">
                <a:solidFill>
                  <a:schemeClr val="bg1"/>
                </a:solidFill>
              </a:rPr>
              <a:t>Sabbath </a:t>
            </a:r>
            <a:r>
              <a:rPr lang="en-CA" sz="2800" dirty="0" smtClean="0">
                <a:solidFill>
                  <a:schemeClr val="bg1"/>
                </a:solidFill>
              </a:rPr>
              <a:t>rest</a:t>
            </a:r>
            <a:endParaRPr lang="en-CA" sz="2800" dirty="0" smtClean="0">
              <a:solidFill>
                <a:schemeClr val="bg1"/>
              </a:solidFill>
            </a:endParaRPr>
          </a:p>
          <a:p>
            <a:pPr lvl="0"/>
            <a:endParaRPr lang="en-CA" sz="2800" dirty="0">
              <a:solidFill>
                <a:schemeClr val="bg1"/>
              </a:solidFill>
            </a:endParaRPr>
          </a:p>
          <a:p>
            <a:pPr marL="285750" lvl="0" indent="-285750">
              <a:buFont typeface="Courier New" panose="02070309020205020404" pitchFamily="49" charset="0"/>
              <a:buChar char="o"/>
            </a:pPr>
            <a:r>
              <a:rPr lang="en-CA" sz="2800" dirty="0">
                <a:solidFill>
                  <a:schemeClr val="bg1"/>
                </a:solidFill>
              </a:rPr>
              <a:t>Spiritual </a:t>
            </a:r>
            <a:r>
              <a:rPr lang="en-CA" sz="2800" dirty="0" smtClean="0">
                <a:solidFill>
                  <a:schemeClr val="bg1"/>
                </a:solidFill>
              </a:rPr>
              <a:t>Beings… souls </a:t>
            </a:r>
            <a:r>
              <a:rPr lang="en-CA" sz="2800" dirty="0" smtClean="0">
                <a:solidFill>
                  <a:schemeClr val="bg1"/>
                </a:solidFill>
              </a:rPr>
              <a:t>filled with </a:t>
            </a:r>
            <a:r>
              <a:rPr lang="en-CA" sz="2800" dirty="0">
                <a:solidFill>
                  <a:schemeClr val="bg1"/>
                </a:solidFill>
              </a:rPr>
              <a:t>breath of </a:t>
            </a:r>
            <a:r>
              <a:rPr lang="en-CA" sz="2800" dirty="0" smtClean="0">
                <a:solidFill>
                  <a:schemeClr val="bg1"/>
                </a:solidFill>
              </a:rPr>
              <a:t>God</a:t>
            </a:r>
            <a:endParaRPr lang="en-CA" sz="2800" dirty="0" smtClean="0">
              <a:solidFill>
                <a:schemeClr val="bg1"/>
              </a:solidFill>
            </a:endParaRPr>
          </a:p>
          <a:p>
            <a:pPr lvl="0"/>
            <a:r>
              <a:rPr lang="en-CA" sz="2800" dirty="0" smtClean="0">
                <a:solidFill>
                  <a:schemeClr val="bg1"/>
                </a:solidFill>
              </a:rPr>
              <a:t> </a:t>
            </a:r>
            <a:endParaRPr lang="en-CA" sz="2800" dirty="0">
              <a:solidFill>
                <a:schemeClr val="bg1"/>
              </a:solidFill>
            </a:endParaRPr>
          </a:p>
          <a:p>
            <a:pPr marL="285750" lvl="0" indent="-285750">
              <a:buFont typeface="Courier New" panose="02070309020205020404" pitchFamily="49" charset="0"/>
              <a:buChar char="o"/>
            </a:pPr>
            <a:r>
              <a:rPr lang="en-CA" sz="2800" dirty="0" smtClean="0">
                <a:solidFill>
                  <a:schemeClr val="bg1"/>
                </a:solidFill>
              </a:rPr>
              <a:t>Moral Choice Beings… capacity / freedom to choose</a:t>
            </a:r>
            <a:endParaRPr lang="en-CA" sz="2800" dirty="0" smtClean="0">
              <a:solidFill>
                <a:schemeClr val="bg1"/>
              </a:solidFill>
            </a:endParaRPr>
          </a:p>
          <a:p>
            <a:pPr lvl="0"/>
            <a:endParaRPr lang="en-CA" sz="2000" u="sng" dirty="0">
              <a:solidFill>
                <a:schemeClr val="bg1"/>
              </a:solidFill>
            </a:endParaRPr>
          </a:p>
          <a:p>
            <a:endParaRPr lang="en-CA" dirty="0"/>
          </a:p>
        </p:txBody>
      </p:sp>
    </p:spTree>
    <p:extLst>
      <p:ext uri="{BB962C8B-B14F-4D97-AF65-F5344CB8AC3E}">
        <p14:creationId xmlns:p14="http://schemas.microsoft.com/office/powerpoint/2010/main" val="11115427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3" name="TextBox 2"/>
          <p:cNvSpPr txBox="1"/>
          <p:nvPr/>
        </p:nvSpPr>
        <p:spPr>
          <a:xfrm>
            <a:off x="9153525" y="1255894"/>
            <a:ext cx="2854360" cy="523220"/>
          </a:xfrm>
          <a:prstGeom prst="rect">
            <a:avLst/>
          </a:prstGeom>
          <a:noFill/>
        </p:spPr>
        <p:txBody>
          <a:bodyPr wrap="square" rtlCol="0">
            <a:spAutoFit/>
          </a:bodyPr>
          <a:lstStyle/>
          <a:p>
            <a:r>
              <a:rPr lang="en-CA" sz="2800" smtClean="0">
                <a:solidFill>
                  <a:schemeClr val="bg1"/>
                </a:solidFill>
              </a:rPr>
              <a:t> </a:t>
            </a:r>
            <a:endParaRPr lang="en-CA" sz="2800" i="1" dirty="0">
              <a:solidFill>
                <a:schemeClr val="bg1"/>
              </a:solidFill>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1240" y="1373391"/>
            <a:ext cx="3717985" cy="1973658"/>
          </a:xfrm>
          <a:prstGeom prst="rect">
            <a:avLst/>
          </a:prstGeom>
        </p:spPr>
      </p:pic>
      <p:sp>
        <p:nvSpPr>
          <p:cNvPr id="2" name="TextBox 1"/>
          <p:cNvSpPr txBox="1"/>
          <p:nvPr/>
        </p:nvSpPr>
        <p:spPr>
          <a:xfrm>
            <a:off x="5400135" y="1545962"/>
            <a:ext cx="6607749" cy="1754326"/>
          </a:xfrm>
          <a:prstGeom prst="rect">
            <a:avLst/>
          </a:prstGeom>
          <a:noFill/>
        </p:spPr>
        <p:txBody>
          <a:bodyPr wrap="square" rtlCol="0">
            <a:spAutoFit/>
          </a:bodyPr>
          <a:lstStyle/>
          <a:p>
            <a:pPr lvl="0"/>
            <a:r>
              <a:rPr lang="en-CA" sz="3600" dirty="0" smtClean="0">
                <a:solidFill>
                  <a:schemeClr val="bg1"/>
                </a:solidFill>
              </a:rPr>
              <a:t>  Scripture Reading:</a:t>
            </a:r>
          </a:p>
          <a:p>
            <a:pPr lvl="0"/>
            <a:r>
              <a:rPr lang="en-CA" sz="3600" dirty="0">
                <a:solidFill>
                  <a:schemeClr val="bg1"/>
                </a:solidFill>
              </a:rPr>
              <a:t>	</a:t>
            </a:r>
            <a:r>
              <a:rPr lang="en-CA" sz="3600" dirty="0" smtClean="0">
                <a:solidFill>
                  <a:schemeClr val="bg1"/>
                </a:solidFill>
              </a:rPr>
              <a:t>	Genesis </a:t>
            </a:r>
            <a:r>
              <a:rPr lang="en-CA" sz="3600" dirty="0">
                <a:solidFill>
                  <a:schemeClr val="bg1"/>
                </a:solidFill>
              </a:rPr>
              <a:t>2:4 – 17 </a:t>
            </a:r>
            <a:endParaRPr lang="en-CA" sz="3600" u="sng" dirty="0">
              <a:solidFill>
                <a:schemeClr val="bg1"/>
              </a:solidFill>
            </a:endParaRPr>
          </a:p>
          <a:p>
            <a:endParaRPr lang="en-CA" sz="3600" dirty="0">
              <a:solidFill>
                <a:schemeClr val="bg1"/>
              </a:solidFill>
            </a:endParaRPr>
          </a:p>
        </p:txBody>
      </p:sp>
    </p:spTree>
    <p:extLst>
      <p:ext uri="{BB962C8B-B14F-4D97-AF65-F5344CB8AC3E}">
        <p14:creationId xmlns:p14="http://schemas.microsoft.com/office/powerpoint/2010/main" val="17523098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3" name="TextBox 2"/>
          <p:cNvSpPr txBox="1"/>
          <p:nvPr/>
        </p:nvSpPr>
        <p:spPr>
          <a:xfrm>
            <a:off x="9153525" y="1255894"/>
            <a:ext cx="2854360" cy="523220"/>
          </a:xfrm>
          <a:prstGeom prst="rect">
            <a:avLst/>
          </a:prstGeom>
          <a:noFill/>
        </p:spPr>
        <p:txBody>
          <a:bodyPr wrap="square" rtlCol="0">
            <a:spAutoFit/>
          </a:bodyPr>
          <a:lstStyle/>
          <a:p>
            <a:r>
              <a:rPr lang="en-CA" sz="2800" smtClean="0">
                <a:solidFill>
                  <a:schemeClr val="bg1"/>
                </a:solidFill>
              </a:rPr>
              <a:t> </a:t>
            </a:r>
            <a:endParaRPr lang="en-CA" sz="2800" i="1" dirty="0">
              <a:solidFill>
                <a:schemeClr val="bg1"/>
              </a:solidFill>
            </a:endParaRPr>
          </a:p>
        </p:txBody>
      </p:sp>
      <p:sp>
        <p:nvSpPr>
          <p:cNvPr id="2" name="TextBox 1"/>
          <p:cNvSpPr txBox="1"/>
          <p:nvPr/>
        </p:nvSpPr>
        <p:spPr>
          <a:xfrm>
            <a:off x="4157933" y="1545962"/>
            <a:ext cx="7849952" cy="1754326"/>
          </a:xfrm>
          <a:prstGeom prst="rect">
            <a:avLst/>
          </a:prstGeom>
          <a:noFill/>
        </p:spPr>
        <p:txBody>
          <a:bodyPr wrap="square" rtlCol="0">
            <a:spAutoFit/>
          </a:bodyPr>
          <a:lstStyle/>
          <a:p>
            <a:r>
              <a:rPr lang="en-CA" sz="3600" dirty="0" smtClean="0">
                <a:solidFill>
                  <a:schemeClr val="bg1"/>
                </a:solidFill>
              </a:rPr>
              <a:t>  1. </a:t>
            </a:r>
            <a:r>
              <a:rPr lang="en-CA" sz="3200" dirty="0" smtClean="0">
                <a:solidFill>
                  <a:schemeClr val="bg1"/>
                </a:solidFill>
              </a:rPr>
              <a:t>Eden</a:t>
            </a:r>
            <a:r>
              <a:rPr lang="en-CA" sz="3200" dirty="0">
                <a:solidFill>
                  <a:schemeClr val="bg1"/>
                </a:solidFill>
              </a:rPr>
              <a:t>: An Invitation to the Garden of God </a:t>
            </a:r>
          </a:p>
          <a:p>
            <a:pPr lvl="0"/>
            <a:r>
              <a:rPr lang="en-CA" sz="3600" dirty="0" smtClean="0">
                <a:solidFill>
                  <a:schemeClr val="bg1"/>
                </a:solidFill>
              </a:rPr>
              <a:t> </a:t>
            </a:r>
            <a:endParaRPr lang="en-CA" sz="3600" u="sng" dirty="0">
              <a:solidFill>
                <a:schemeClr val="bg1"/>
              </a:solidFill>
            </a:endParaRPr>
          </a:p>
          <a:p>
            <a:endParaRPr lang="en-CA" sz="3600" dirty="0">
              <a:solidFill>
                <a:schemeClr val="bg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2" y="1384418"/>
            <a:ext cx="3818179" cy="2859778"/>
          </a:xfrm>
          <a:prstGeom prst="rect">
            <a:avLst/>
          </a:prstGeom>
        </p:spPr>
      </p:pic>
    </p:spTree>
    <p:extLst>
      <p:ext uri="{BB962C8B-B14F-4D97-AF65-F5344CB8AC3E}">
        <p14:creationId xmlns:p14="http://schemas.microsoft.com/office/powerpoint/2010/main" val="3658950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3" name="TextBox 2"/>
          <p:cNvSpPr txBox="1"/>
          <p:nvPr/>
        </p:nvSpPr>
        <p:spPr>
          <a:xfrm>
            <a:off x="9153525" y="1255894"/>
            <a:ext cx="2854360" cy="523220"/>
          </a:xfrm>
          <a:prstGeom prst="rect">
            <a:avLst/>
          </a:prstGeom>
          <a:noFill/>
        </p:spPr>
        <p:txBody>
          <a:bodyPr wrap="square" rtlCol="0">
            <a:spAutoFit/>
          </a:bodyPr>
          <a:lstStyle/>
          <a:p>
            <a:r>
              <a:rPr lang="en-CA" sz="2800" smtClean="0">
                <a:solidFill>
                  <a:schemeClr val="bg1"/>
                </a:solidFill>
              </a:rPr>
              <a:t> </a:t>
            </a:r>
            <a:endParaRPr lang="en-CA" sz="2800" i="1" dirty="0">
              <a:solidFill>
                <a:schemeClr val="bg1"/>
              </a:solidFill>
            </a:endParaRPr>
          </a:p>
        </p:txBody>
      </p:sp>
      <p:sp>
        <p:nvSpPr>
          <p:cNvPr id="2" name="TextBox 1"/>
          <p:cNvSpPr txBox="1"/>
          <p:nvPr/>
        </p:nvSpPr>
        <p:spPr>
          <a:xfrm>
            <a:off x="4011283" y="1545962"/>
            <a:ext cx="7996602" cy="2739211"/>
          </a:xfrm>
          <a:prstGeom prst="rect">
            <a:avLst/>
          </a:prstGeom>
          <a:noFill/>
        </p:spPr>
        <p:txBody>
          <a:bodyPr wrap="square" rtlCol="0">
            <a:spAutoFit/>
          </a:bodyPr>
          <a:lstStyle/>
          <a:p>
            <a:r>
              <a:rPr lang="en-CA" sz="3600" dirty="0" smtClean="0">
                <a:solidFill>
                  <a:schemeClr val="bg1"/>
                </a:solidFill>
              </a:rPr>
              <a:t>  </a:t>
            </a:r>
            <a:r>
              <a:rPr lang="en-CA" sz="3200" dirty="0" smtClean="0">
                <a:solidFill>
                  <a:schemeClr val="bg1"/>
                </a:solidFill>
              </a:rPr>
              <a:t>1.</a:t>
            </a:r>
            <a:r>
              <a:rPr lang="en-CA" sz="3600" dirty="0" smtClean="0">
                <a:solidFill>
                  <a:schemeClr val="bg1"/>
                </a:solidFill>
              </a:rPr>
              <a:t> </a:t>
            </a:r>
            <a:r>
              <a:rPr lang="en-CA" sz="3200" dirty="0" smtClean="0">
                <a:solidFill>
                  <a:schemeClr val="bg1"/>
                </a:solidFill>
              </a:rPr>
              <a:t>Eden</a:t>
            </a:r>
            <a:r>
              <a:rPr lang="en-CA" sz="3200" dirty="0">
                <a:solidFill>
                  <a:schemeClr val="bg1"/>
                </a:solidFill>
              </a:rPr>
              <a:t>: An Invitation to the Garden of God </a:t>
            </a:r>
            <a:endParaRPr lang="en-CA" sz="3200" dirty="0" smtClean="0">
              <a:solidFill>
                <a:schemeClr val="bg1"/>
              </a:solidFill>
            </a:endParaRPr>
          </a:p>
          <a:p>
            <a:r>
              <a:rPr lang="en-CA" sz="3200" dirty="0">
                <a:solidFill>
                  <a:schemeClr val="bg1"/>
                </a:solidFill>
              </a:rPr>
              <a:t> </a:t>
            </a:r>
            <a:r>
              <a:rPr lang="en-CA" sz="3200" dirty="0" smtClean="0">
                <a:solidFill>
                  <a:schemeClr val="bg1"/>
                </a:solidFill>
              </a:rPr>
              <a:t> 2. Trees</a:t>
            </a:r>
            <a:r>
              <a:rPr lang="en-CA" sz="3200" dirty="0">
                <a:solidFill>
                  <a:schemeClr val="bg1"/>
                </a:solidFill>
              </a:rPr>
              <a:t>: Getting to the Root of the Imago Dei</a:t>
            </a:r>
          </a:p>
          <a:p>
            <a:endParaRPr lang="en-CA" sz="3200" dirty="0">
              <a:solidFill>
                <a:schemeClr val="bg1"/>
              </a:solidFill>
            </a:endParaRPr>
          </a:p>
          <a:p>
            <a:pPr lvl="0"/>
            <a:r>
              <a:rPr lang="en-CA" sz="3600" dirty="0" smtClean="0">
                <a:solidFill>
                  <a:schemeClr val="bg1"/>
                </a:solidFill>
              </a:rPr>
              <a:t> </a:t>
            </a:r>
            <a:endParaRPr lang="en-CA" sz="3600" dirty="0">
              <a:solidFill>
                <a:schemeClr val="bg1"/>
              </a:solidFill>
            </a:endParaRPr>
          </a:p>
          <a:p>
            <a:endParaRPr lang="en-CA" sz="36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2" y="1384418"/>
            <a:ext cx="3818179" cy="2859778"/>
          </a:xfrm>
          <a:prstGeom prst="rect">
            <a:avLst/>
          </a:prstGeom>
        </p:spPr>
      </p:pic>
    </p:spTree>
    <p:extLst>
      <p:ext uri="{BB962C8B-B14F-4D97-AF65-F5344CB8AC3E}">
        <p14:creationId xmlns:p14="http://schemas.microsoft.com/office/powerpoint/2010/main" val="17229357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3" name="TextBox 2"/>
          <p:cNvSpPr txBox="1"/>
          <p:nvPr/>
        </p:nvSpPr>
        <p:spPr>
          <a:xfrm>
            <a:off x="9153525" y="1255894"/>
            <a:ext cx="2854360" cy="523220"/>
          </a:xfrm>
          <a:prstGeom prst="rect">
            <a:avLst/>
          </a:prstGeom>
          <a:noFill/>
        </p:spPr>
        <p:txBody>
          <a:bodyPr wrap="square" rtlCol="0">
            <a:spAutoFit/>
          </a:bodyPr>
          <a:lstStyle/>
          <a:p>
            <a:r>
              <a:rPr lang="en-CA" sz="2800" smtClean="0">
                <a:solidFill>
                  <a:schemeClr val="bg1"/>
                </a:solidFill>
              </a:rPr>
              <a:t> </a:t>
            </a:r>
            <a:endParaRPr lang="en-CA" sz="2800" i="1" dirty="0">
              <a:solidFill>
                <a:schemeClr val="bg1"/>
              </a:solidFill>
            </a:endParaRPr>
          </a:p>
        </p:txBody>
      </p:sp>
      <p:sp>
        <p:nvSpPr>
          <p:cNvPr id="2" name="TextBox 1"/>
          <p:cNvSpPr txBox="1"/>
          <p:nvPr/>
        </p:nvSpPr>
        <p:spPr>
          <a:xfrm>
            <a:off x="4011283" y="1545962"/>
            <a:ext cx="7996602" cy="4216539"/>
          </a:xfrm>
          <a:prstGeom prst="rect">
            <a:avLst/>
          </a:prstGeom>
          <a:noFill/>
        </p:spPr>
        <p:txBody>
          <a:bodyPr wrap="square" rtlCol="0">
            <a:spAutoFit/>
          </a:bodyPr>
          <a:lstStyle/>
          <a:p>
            <a:r>
              <a:rPr lang="en-CA" sz="3600" dirty="0" smtClean="0">
                <a:solidFill>
                  <a:schemeClr val="bg1"/>
                </a:solidFill>
              </a:rPr>
              <a:t>  </a:t>
            </a:r>
            <a:r>
              <a:rPr lang="en-CA" sz="3200" dirty="0" smtClean="0">
                <a:solidFill>
                  <a:schemeClr val="bg1"/>
                </a:solidFill>
              </a:rPr>
              <a:t>1.</a:t>
            </a:r>
            <a:r>
              <a:rPr lang="en-CA" sz="3600" dirty="0" smtClean="0">
                <a:solidFill>
                  <a:schemeClr val="bg1"/>
                </a:solidFill>
              </a:rPr>
              <a:t> </a:t>
            </a:r>
            <a:r>
              <a:rPr lang="en-CA" sz="3200" dirty="0" smtClean="0">
                <a:solidFill>
                  <a:schemeClr val="bg1"/>
                </a:solidFill>
              </a:rPr>
              <a:t>Eden</a:t>
            </a:r>
            <a:r>
              <a:rPr lang="en-CA" sz="3200" dirty="0">
                <a:solidFill>
                  <a:schemeClr val="bg1"/>
                </a:solidFill>
              </a:rPr>
              <a:t>: An Invitation to the Garden of God </a:t>
            </a:r>
            <a:endParaRPr lang="en-CA" sz="3200" dirty="0" smtClean="0">
              <a:solidFill>
                <a:schemeClr val="bg1"/>
              </a:solidFill>
            </a:endParaRPr>
          </a:p>
          <a:p>
            <a:r>
              <a:rPr lang="en-CA" sz="3200" dirty="0">
                <a:solidFill>
                  <a:schemeClr val="bg1"/>
                </a:solidFill>
              </a:rPr>
              <a:t> </a:t>
            </a:r>
            <a:r>
              <a:rPr lang="en-CA" sz="3200" dirty="0" smtClean="0">
                <a:solidFill>
                  <a:schemeClr val="bg1"/>
                </a:solidFill>
              </a:rPr>
              <a:t> 2. Trees</a:t>
            </a:r>
            <a:r>
              <a:rPr lang="en-CA" sz="3200" dirty="0">
                <a:solidFill>
                  <a:schemeClr val="bg1"/>
                </a:solidFill>
              </a:rPr>
              <a:t>: Getting to the Root of the Imago </a:t>
            </a:r>
            <a:r>
              <a:rPr lang="en-CA" sz="3200" dirty="0" smtClean="0">
                <a:solidFill>
                  <a:schemeClr val="bg1"/>
                </a:solidFill>
              </a:rPr>
              <a:t>Dei</a:t>
            </a:r>
          </a:p>
          <a:p>
            <a:r>
              <a:rPr lang="en-CA" sz="3200" dirty="0">
                <a:solidFill>
                  <a:schemeClr val="bg1"/>
                </a:solidFill>
              </a:rPr>
              <a:t>	</a:t>
            </a:r>
            <a:r>
              <a:rPr lang="en-CA" sz="3200" dirty="0" smtClean="0">
                <a:solidFill>
                  <a:schemeClr val="bg1"/>
                </a:solidFill>
              </a:rPr>
              <a:t>- Names of the Trees</a:t>
            </a:r>
          </a:p>
          <a:p>
            <a:r>
              <a:rPr lang="en-CA" sz="3200" dirty="0">
                <a:solidFill>
                  <a:schemeClr val="bg1"/>
                </a:solidFill>
              </a:rPr>
              <a:t>	</a:t>
            </a:r>
            <a:r>
              <a:rPr lang="en-CA" sz="3200" dirty="0" smtClean="0">
                <a:solidFill>
                  <a:schemeClr val="bg1"/>
                </a:solidFill>
              </a:rPr>
              <a:t>- The Centre of the Garden</a:t>
            </a:r>
          </a:p>
          <a:p>
            <a:r>
              <a:rPr lang="en-CA" sz="3200" dirty="0">
                <a:solidFill>
                  <a:schemeClr val="bg1"/>
                </a:solidFill>
              </a:rPr>
              <a:t>	</a:t>
            </a:r>
            <a:r>
              <a:rPr lang="en-CA" sz="3200" dirty="0" smtClean="0">
                <a:solidFill>
                  <a:schemeClr val="bg1"/>
                </a:solidFill>
              </a:rPr>
              <a:t>- Wisdom vs. Knowledge </a:t>
            </a:r>
            <a:endParaRPr lang="en-CA" sz="3200" dirty="0">
              <a:solidFill>
                <a:schemeClr val="bg1"/>
              </a:solidFill>
            </a:endParaRPr>
          </a:p>
          <a:p>
            <a:endParaRPr lang="en-CA" sz="3200" dirty="0">
              <a:solidFill>
                <a:schemeClr val="bg1"/>
              </a:solidFill>
            </a:endParaRPr>
          </a:p>
          <a:p>
            <a:pPr lvl="0"/>
            <a:r>
              <a:rPr lang="en-CA" sz="3600" dirty="0" smtClean="0">
                <a:solidFill>
                  <a:schemeClr val="bg1"/>
                </a:solidFill>
              </a:rPr>
              <a:t> </a:t>
            </a:r>
            <a:endParaRPr lang="en-CA" sz="3600" dirty="0">
              <a:solidFill>
                <a:schemeClr val="bg1"/>
              </a:solidFill>
            </a:endParaRPr>
          </a:p>
          <a:p>
            <a:endParaRPr lang="en-CA" sz="36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2" y="1384418"/>
            <a:ext cx="3818179" cy="2859778"/>
          </a:xfrm>
          <a:prstGeom prst="rect">
            <a:avLst/>
          </a:prstGeom>
        </p:spPr>
      </p:pic>
    </p:spTree>
    <p:extLst>
      <p:ext uri="{BB962C8B-B14F-4D97-AF65-F5344CB8AC3E}">
        <p14:creationId xmlns:p14="http://schemas.microsoft.com/office/powerpoint/2010/main" val="4265482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9" name="Picture 8" descr="A picture containing tree, grass, outdoor&#10;&#10;Description automatically generated">
            <a:extLst>
              <a:ext uri="{FF2B5EF4-FFF2-40B4-BE49-F238E27FC236}">
                <a16:creationId xmlns:a16="http://schemas.microsoft.com/office/drawing/2014/main" xmlns="" id="{BE3AB376-68D1-4BB6-BBBF-A66C57D15E66}"/>
              </a:ext>
            </a:extLst>
          </p:cNvPr>
          <p:cNvPicPr>
            <a:picLocks noChangeAspect="1"/>
          </p:cNvPicPr>
          <p:nvPr/>
        </p:nvPicPr>
        <p:blipFill rotWithShape="1">
          <a:blip r:embed="rId2">
            <a:extLst>
              <a:ext uri="{28A0092B-C50C-407E-A947-70E740481C1C}">
                <a14:useLocalDpi xmlns:a14="http://schemas.microsoft.com/office/drawing/2010/main" val="0"/>
              </a:ext>
            </a:extLst>
          </a:blip>
          <a:srcRect l="401" t="68182" r="-1095" b="1514"/>
          <a:stretch/>
        </p:blipFill>
        <p:spPr>
          <a:xfrm>
            <a:off x="0" y="0"/>
            <a:ext cx="12301537" cy="1200150"/>
          </a:xfrm>
          <a:prstGeom prst="rect">
            <a:avLst/>
          </a:prstGeom>
        </p:spPr>
      </p:pic>
      <p:sp>
        <p:nvSpPr>
          <p:cNvPr id="3" name="TextBox 2"/>
          <p:cNvSpPr txBox="1"/>
          <p:nvPr/>
        </p:nvSpPr>
        <p:spPr>
          <a:xfrm>
            <a:off x="9153525" y="1255894"/>
            <a:ext cx="2854360" cy="523220"/>
          </a:xfrm>
          <a:prstGeom prst="rect">
            <a:avLst/>
          </a:prstGeom>
          <a:noFill/>
        </p:spPr>
        <p:txBody>
          <a:bodyPr wrap="square" rtlCol="0">
            <a:spAutoFit/>
          </a:bodyPr>
          <a:lstStyle/>
          <a:p>
            <a:r>
              <a:rPr lang="en-CA" sz="2800" smtClean="0">
                <a:solidFill>
                  <a:schemeClr val="bg1"/>
                </a:solidFill>
              </a:rPr>
              <a:t> </a:t>
            </a:r>
            <a:endParaRPr lang="en-CA" sz="2800" i="1" dirty="0">
              <a:solidFill>
                <a:schemeClr val="bg1"/>
              </a:solidFill>
            </a:endParaRPr>
          </a:p>
        </p:txBody>
      </p:sp>
      <p:sp>
        <p:nvSpPr>
          <p:cNvPr id="2" name="TextBox 1"/>
          <p:cNvSpPr txBox="1"/>
          <p:nvPr/>
        </p:nvSpPr>
        <p:spPr>
          <a:xfrm>
            <a:off x="4011283" y="1545962"/>
            <a:ext cx="7996602" cy="4216539"/>
          </a:xfrm>
          <a:prstGeom prst="rect">
            <a:avLst/>
          </a:prstGeom>
          <a:noFill/>
        </p:spPr>
        <p:txBody>
          <a:bodyPr wrap="square" rtlCol="0">
            <a:spAutoFit/>
          </a:bodyPr>
          <a:lstStyle/>
          <a:p>
            <a:r>
              <a:rPr lang="en-CA" sz="3600" dirty="0" smtClean="0">
                <a:solidFill>
                  <a:schemeClr val="bg1"/>
                </a:solidFill>
              </a:rPr>
              <a:t>  </a:t>
            </a:r>
            <a:r>
              <a:rPr lang="en-CA" sz="3200" dirty="0" smtClean="0">
                <a:solidFill>
                  <a:schemeClr val="bg1"/>
                </a:solidFill>
              </a:rPr>
              <a:t>1.</a:t>
            </a:r>
            <a:r>
              <a:rPr lang="en-CA" sz="3600" dirty="0" smtClean="0">
                <a:solidFill>
                  <a:schemeClr val="bg1"/>
                </a:solidFill>
              </a:rPr>
              <a:t> </a:t>
            </a:r>
            <a:r>
              <a:rPr lang="en-CA" sz="3200" dirty="0" smtClean="0">
                <a:solidFill>
                  <a:schemeClr val="bg1"/>
                </a:solidFill>
              </a:rPr>
              <a:t>Eden</a:t>
            </a:r>
            <a:r>
              <a:rPr lang="en-CA" sz="3200" dirty="0">
                <a:solidFill>
                  <a:schemeClr val="bg1"/>
                </a:solidFill>
              </a:rPr>
              <a:t>: An Invitation to the Garden of God </a:t>
            </a:r>
            <a:endParaRPr lang="en-CA" sz="3200" dirty="0" smtClean="0">
              <a:solidFill>
                <a:schemeClr val="bg1"/>
              </a:solidFill>
            </a:endParaRPr>
          </a:p>
          <a:p>
            <a:r>
              <a:rPr lang="en-CA" sz="3200" dirty="0">
                <a:solidFill>
                  <a:schemeClr val="bg1"/>
                </a:solidFill>
              </a:rPr>
              <a:t> </a:t>
            </a:r>
            <a:r>
              <a:rPr lang="en-CA" sz="3200" dirty="0" smtClean="0">
                <a:solidFill>
                  <a:schemeClr val="bg1"/>
                </a:solidFill>
              </a:rPr>
              <a:t> 2. Trees</a:t>
            </a:r>
            <a:r>
              <a:rPr lang="en-CA" sz="3200" dirty="0">
                <a:solidFill>
                  <a:schemeClr val="bg1"/>
                </a:solidFill>
              </a:rPr>
              <a:t>: Getting to the Root of the Imago </a:t>
            </a:r>
            <a:r>
              <a:rPr lang="en-CA" sz="3200" dirty="0" smtClean="0">
                <a:solidFill>
                  <a:schemeClr val="bg1"/>
                </a:solidFill>
              </a:rPr>
              <a:t>Dei</a:t>
            </a:r>
          </a:p>
          <a:p>
            <a:r>
              <a:rPr lang="en-CA" sz="3200" dirty="0">
                <a:solidFill>
                  <a:schemeClr val="bg1"/>
                </a:solidFill>
              </a:rPr>
              <a:t>	</a:t>
            </a:r>
            <a:r>
              <a:rPr lang="en-CA" sz="3200" dirty="0" smtClean="0">
                <a:solidFill>
                  <a:schemeClr val="bg1"/>
                </a:solidFill>
              </a:rPr>
              <a:t>- Names of the Trees</a:t>
            </a:r>
          </a:p>
          <a:p>
            <a:r>
              <a:rPr lang="en-CA" sz="3200" dirty="0">
                <a:solidFill>
                  <a:schemeClr val="bg1"/>
                </a:solidFill>
              </a:rPr>
              <a:t>	</a:t>
            </a:r>
            <a:r>
              <a:rPr lang="en-CA" sz="3200" dirty="0" smtClean="0">
                <a:solidFill>
                  <a:schemeClr val="bg1"/>
                </a:solidFill>
              </a:rPr>
              <a:t>- The Centre of the Garden</a:t>
            </a:r>
          </a:p>
          <a:p>
            <a:r>
              <a:rPr lang="en-CA" sz="3200" dirty="0">
                <a:solidFill>
                  <a:schemeClr val="bg1"/>
                </a:solidFill>
              </a:rPr>
              <a:t>	</a:t>
            </a:r>
            <a:r>
              <a:rPr lang="en-CA" sz="3200" dirty="0" smtClean="0">
                <a:solidFill>
                  <a:schemeClr val="bg1"/>
                </a:solidFill>
              </a:rPr>
              <a:t>- Wisdom vs. Knowledge</a:t>
            </a:r>
          </a:p>
          <a:p>
            <a:r>
              <a:rPr lang="en-CA" sz="3200" dirty="0">
                <a:solidFill>
                  <a:schemeClr val="bg1"/>
                </a:solidFill>
              </a:rPr>
              <a:t> </a:t>
            </a:r>
            <a:r>
              <a:rPr lang="en-CA" sz="3200" dirty="0" smtClean="0">
                <a:solidFill>
                  <a:schemeClr val="bg1"/>
                </a:solidFill>
              </a:rPr>
              <a:t>  3. The Choice: Self-image or God’s Image?  </a:t>
            </a:r>
            <a:endParaRPr lang="en-CA" sz="3200" dirty="0">
              <a:solidFill>
                <a:schemeClr val="bg1"/>
              </a:solidFill>
            </a:endParaRPr>
          </a:p>
          <a:p>
            <a:pPr lvl="0"/>
            <a:endParaRPr lang="en-CA" sz="3600" dirty="0">
              <a:solidFill>
                <a:schemeClr val="bg1"/>
              </a:solidFill>
            </a:endParaRPr>
          </a:p>
          <a:p>
            <a:endParaRPr lang="en-CA" sz="3600" dirty="0">
              <a:solidFill>
                <a:schemeClr val="bg1"/>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502" y="1384418"/>
            <a:ext cx="3818179" cy="2859778"/>
          </a:xfrm>
          <a:prstGeom prst="rect">
            <a:avLst/>
          </a:prstGeom>
        </p:spPr>
      </p:pic>
    </p:spTree>
    <p:extLst>
      <p:ext uri="{BB962C8B-B14F-4D97-AF65-F5344CB8AC3E}">
        <p14:creationId xmlns:p14="http://schemas.microsoft.com/office/powerpoint/2010/main" val="2490430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490</TotalTime>
  <Words>290</Words>
  <Application>Microsoft Office PowerPoint</Application>
  <PresentationFormat>Widescreen</PresentationFormat>
  <Paragraphs>42</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Janke</dc:creator>
  <cp:lastModifiedBy>Terry Janke</cp:lastModifiedBy>
  <cp:revision>10</cp:revision>
  <dcterms:created xsi:type="dcterms:W3CDTF">2019-11-20T21:50:35Z</dcterms:created>
  <dcterms:modified xsi:type="dcterms:W3CDTF">2019-11-22T22:05:25Z</dcterms:modified>
</cp:coreProperties>
</file>