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5" r:id="rId4"/>
    <p:sldId id="276" r:id="rId5"/>
    <p:sldId id="275" r:id="rId6"/>
    <p:sldId id="272" r:id="rId7"/>
    <p:sldId id="274" r:id="rId8"/>
    <p:sldId id="271" r:id="rId9"/>
    <p:sldId id="279" r:id="rId10"/>
    <p:sldId id="277" r:id="rId11"/>
    <p:sldId id="289" r:id="rId12"/>
    <p:sldId id="290" r:id="rId13"/>
    <p:sldId id="291" r:id="rId14"/>
    <p:sldId id="267" r:id="rId15"/>
    <p:sldId id="282" r:id="rId16"/>
    <p:sldId id="294" r:id="rId17"/>
    <p:sldId id="292" r:id="rId18"/>
    <p:sldId id="295" r:id="rId19"/>
    <p:sldId id="296" r:id="rId20"/>
    <p:sldId id="269" r:id="rId21"/>
    <p:sldId id="270" r:id="rId22"/>
    <p:sldId id="297" r:id="rId23"/>
    <p:sldId id="298" r:id="rId24"/>
    <p:sldId id="293" r:id="rId25"/>
    <p:sldId id="300" r:id="rId26"/>
    <p:sldId id="299"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sorterViewPr>
    <p:cViewPr>
      <p:scale>
        <a:sx n="100" d="100"/>
        <a:sy n="100" d="100"/>
      </p:scale>
      <p:origin x="0" y="-53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FA34056-09C0-4CDA-AF16-8AFFC42B3807}" type="datetimeFigureOut">
              <a:rPr lang="en-CA" smtClean="0"/>
              <a:t>2020-02-03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8A46F71-E2E7-400C-9500-DDE0EEEF1373}" type="slidenum">
              <a:rPr lang="en-CA" smtClean="0"/>
              <a:t>‹#›</a:t>
            </a:fld>
            <a:endParaRPr lang="en-CA"/>
          </a:p>
        </p:txBody>
      </p:sp>
    </p:spTree>
    <p:extLst>
      <p:ext uri="{BB962C8B-B14F-4D97-AF65-F5344CB8AC3E}">
        <p14:creationId xmlns:p14="http://schemas.microsoft.com/office/powerpoint/2010/main" val="318239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FA34056-09C0-4CDA-AF16-8AFFC42B3807}" type="datetimeFigureOut">
              <a:rPr lang="en-CA" smtClean="0"/>
              <a:t>2020-02-03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8A46F71-E2E7-400C-9500-DDE0EEEF1373}" type="slidenum">
              <a:rPr lang="en-CA" smtClean="0"/>
              <a:t>‹#›</a:t>
            </a:fld>
            <a:endParaRPr lang="en-CA"/>
          </a:p>
        </p:txBody>
      </p:sp>
    </p:spTree>
    <p:extLst>
      <p:ext uri="{BB962C8B-B14F-4D97-AF65-F5344CB8AC3E}">
        <p14:creationId xmlns:p14="http://schemas.microsoft.com/office/powerpoint/2010/main" val="205909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FA34056-09C0-4CDA-AF16-8AFFC42B3807}" type="datetimeFigureOut">
              <a:rPr lang="en-CA" smtClean="0"/>
              <a:t>2020-02-03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8A46F71-E2E7-400C-9500-DDE0EEEF1373}" type="slidenum">
              <a:rPr lang="en-CA" smtClean="0"/>
              <a:t>‹#›</a:t>
            </a:fld>
            <a:endParaRPr lang="en-CA"/>
          </a:p>
        </p:txBody>
      </p:sp>
    </p:spTree>
    <p:extLst>
      <p:ext uri="{BB962C8B-B14F-4D97-AF65-F5344CB8AC3E}">
        <p14:creationId xmlns:p14="http://schemas.microsoft.com/office/powerpoint/2010/main" val="178062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FA34056-09C0-4CDA-AF16-8AFFC42B3807}" type="datetimeFigureOut">
              <a:rPr lang="en-CA" smtClean="0"/>
              <a:t>2020-02-03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8A46F71-E2E7-400C-9500-DDE0EEEF1373}" type="slidenum">
              <a:rPr lang="en-CA" smtClean="0"/>
              <a:t>‹#›</a:t>
            </a:fld>
            <a:endParaRPr lang="en-CA"/>
          </a:p>
        </p:txBody>
      </p:sp>
    </p:spTree>
    <p:extLst>
      <p:ext uri="{BB962C8B-B14F-4D97-AF65-F5344CB8AC3E}">
        <p14:creationId xmlns:p14="http://schemas.microsoft.com/office/powerpoint/2010/main" val="419631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34056-09C0-4CDA-AF16-8AFFC42B3807}" type="datetimeFigureOut">
              <a:rPr lang="en-CA" smtClean="0"/>
              <a:t>2020-02-03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8A46F71-E2E7-400C-9500-DDE0EEEF1373}" type="slidenum">
              <a:rPr lang="en-CA" smtClean="0"/>
              <a:t>‹#›</a:t>
            </a:fld>
            <a:endParaRPr lang="en-CA"/>
          </a:p>
        </p:txBody>
      </p:sp>
    </p:spTree>
    <p:extLst>
      <p:ext uri="{BB962C8B-B14F-4D97-AF65-F5344CB8AC3E}">
        <p14:creationId xmlns:p14="http://schemas.microsoft.com/office/powerpoint/2010/main" val="159507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FA34056-09C0-4CDA-AF16-8AFFC42B3807}" type="datetimeFigureOut">
              <a:rPr lang="en-CA" smtClean="0"/>
              <a:t>2020-02-03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8A46F71-E2E7-400C-9500-DDE0EEEF1373}" type="slidenum">
              <a:rPr lang="en-CA" smtClean="0"/>
              <a:t>‹#›</a:t>
            </a:fld>
            <a:endParaRPr lang="en-CA"/>
          </a:p>
        </p:txBody>
      </p:sp>
    </p:spTree>
    <p:extLst>
      <p:ext uri="{BB962C8B-B14F-4D97-AF65-F5344CB8AC3E}">
        <p14:creationId xmlns:p14="http://schemas.microsoft.com/office/powerpoint/2010/main" val="150313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FA34056-09C0-4CDA-AF16-8AFFC42B3807}" type="datetimeFigureOut">
              <a:rPr lang="en-CA" smtClean="0"/>
              <a:t>2020-02-03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8A46F71-E2E7-400C-9500-DDE0EEEF1373}" type="slidenum">
              <a:rPr lang="en-CA" smtClean="0"/>
              <a:t>‹#›</a:t>
            </a:fld>
            <a:endParaRPr lang="en-CA"/>
          </a:p>
        </p:txBody>
      </p:sp>
    </p:spTree>
    <p:extLst>
      <p:ext uri="{BB962C8B-B14F-4D97-AF65-F5344CB8AC3E}">
        <p14:creationId xmlns:p14="http://schemas.microsoft.com/office/powerpoint/2010/main" val="258470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FA34056-09C0-4CDA-AF16-8AFFC42B3807}" type="datetimeFigureOut">
              <a:rPr lang="en-CA" smtClean="0"/>
              <a:t>2020-02-03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8A46F71-E2E7-400C-9500-DDE0EEEF1373}" type="slidenum">
              <a:rPr lang="en-CA" smtClean="0"/>
              <a:t>‹#›</a:t>
            </a:fld>
            <a:endParaRPr lang="en-CA"/>
          </a:p>
        </p:txBody>
      </p:sp>
    </p:spTree>
    <p:extLst>
      <p:ext uri="{BB962C8B-B14F-4D97-AF65-F5344CB8AC3E}">
        <p14:creationId xmlns:p14="http://schemas.microsoft.com/office/powerpoint/2010/main" val="382318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34056-09C0-4CDA-AF16-8AFFC42B3807}" type="datetimeFigureOut">
              <a:rPr lang="en-CA" smtClean="0"/>
              <a:t>2020-02-03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8A46F71-E2E7-400C-9500-DDE0EEEF1373}" type="slidenum">
              <a:rPr lang="en-CA" smtClean="0"/>
              <a:t>‹#›</a:t>
            </a:fld>
            <a:endParaRPr lang="en-CA"/>
          </a:p>
        </p:txBody>
      </p:sp>
    </p:spTree>
    <p:extLst>
      <p:ext uri="{BB962C8B-B14F-4D97-AF65-F5344CB8AC3E}">
        <p14:creationId xmlns:p14="http://schemas.microsoft.com/office/powerpoint/2010/main" val="3623134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34056-09C0-4CDA-AF16-8AFFC42B3807}" type="datetimeFigureOut">
              <a:rPr lang="en-CA" smtClean="0"/>
              <a:t>2020-02-03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8A46F71-E2E7-400C-9500-DDE0EEEF1373}" type="slidenum">
              <a:rPr lang="en-CA" smtClean="0"/>
              <a:t>‹#›</a:t>
            </a:fld>
            <a:endParaRPr lang="en-CA"/>
          </a:p>
        </p:txBody>
      </p:sp>
    </p:spTree>
    <p:extLst>
      <p:ext uri="{BB962C8B-B14F-4D97-AF65-F5344CB8AC3E}">
        <p14:creationId xmlns:p14="http://schemas.microsoft.com/office/powerpoint/2010/main" val="12895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34056-09C0-4CDA-AF16-8AFFC42B3807}" type="datetimeFigureOut">
              <a:rPr lang="en-CA" smtClean="0"/>
              <a:t>2020-02-03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8A46F71-E2E7-400C-9500-DDE0EEEF1373}" type="slidenum">
              <a:rPr lang="en-CA" smtClean="0"/>
              <a:t>‹#›</a:t>
            </a:fld>
            <a:endParaRPr lang="en-CA"/>
          </a:p>
        </p:txBody>
      </p:sp>
    </p:spTree>
    <p:extLst>
      <p:ext uri="{BB962C8B-B14F-4D97-AF65-F5344CB8AC3E}">
        <p14:creationId xmlns:p14="http://schemas.microsoft.com/office/powerpoint/2010/main" val="348691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34056-09C0-4CDA-AF16-8AFFC42B3807}" type="datetimeFigureOut">
              <a:rPr lang="en-CA" smtClean="0"/>
              <a:t>2020-02-03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46F71-E2E7-400C-9500-DDE0EEEF1373}" type="slidenum">
              <a:rPr lang="en-CA" smtClean="0"/>
              <a:t>‹#›</a:t>
            </a:fld>
            <a:endParaRPr lang="en-CA"/>
          </a:p>
        </p:txBody>
      </p:sp>
    </p:spTree>
    <p:extLst>
      <p:ext uri="{BB962C8B-B14F-4D97-AF65-F5344CB8AC3E}">
        <p14:creationId xmlns:p14="http://schemas.microsoft.com/office/powerpoint/2010/main" val="844584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547863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2416" y="237744"/>
            <a:ext cx="10168128" cy="4242816"/>
          </a:xfrm>
        </p:spPr>
        <p:txBody>
          <a:bodyPr>
            <a:normAutofit/>
          </a:bodyPr>
          <a:lstStyle/>
          <a:p>
            <a:pPr lvl="0" algn="l">
              <a:lnSpc>
                <a:spcPct val="150000"/>
              </a:lnSpc>
            </a:pPr>
            <a:r>
              <a:rPr lang="en-CA" sz="3100" dirty="0" smtClean="0">
                <a:solidFill>
                  <a:schemeClr val="bg1"/>
                </a:solidFill>
              </a:rPr>
              <a:t>- </a:t>
            </a:r>
            <a:r>
              <a:rPr lang="en-CA" sz="3200" dirty="0" smtClean="0">
                <a:solidFill>
                  <a:schemeClr val="bg1"/>
                </a:solidFill>
              </a:rPr>
              <a:t>The </a:t>
            </a:r>
            <a:r>
              <a:rPr lang="en-CA" sz="3200" dirty="0">
                <a:solidFill>
                  <a:schemeClr val="bg1"/>
                </a:solidFill>
              </a:rPr>
              <a:t>Generations of Adam through Cain (Gen. 4:17 – </a:t>
            </a:r>
            <a:r>
              <a:rPr lang="en-CA" sz="3200" dirty="0" smtClean="0">
                <a:solidFill>
                  <a:schemeClr val="bg1"/>
                </a:solidFill>
              </a:rPr>
              <a:t>24</a:t>
            </a:r>
            <a:br>
              <a:rPr lang="en-CA" sz="3200" dirty="0" smtClean="0">
                <a:solidFill>
                  <a:schemeClr val="bg1"/>
                </a:solidFill>
              </a:rPr>
            </a:br>
            <a:r>
              <a:rPr lang="en-CA" sz="3200" dirty="0" smtClean="0">
                <a:solidFill>
                  <a:schemeClr val="bg1"/>
                </a:solidFill>
              </a:rPr>
              <a:t>- The </a:t>
            </a:r>
            <a:r>
              <a:rPr lang="en-CA" sz="3200" dirty="0">
                <a:solidFill>
                  <a:schemeClr val="bg1"/>
                </a:solidFill>
              </a:rPr>
              <a:t>Generations of Adam through Seth (Gen. 4:25 – 5:32)</a:t>
            </a:r>
            <a:br>
              <a:rPr lang="en-CA" sz="3200" dirty="0">
                <a:solidFill>
                  <a:schemeClr val="bg1"/>
                </a:solidFill>
              </a:rPr>
            </a:br>
            <a:r>
              <a:rPr lang="en-CA" sz="3200" dirty="0" smtClean="0">
                <a:solidFill>
                  <a:schemeClr val="bg1"/>
                </a:solidFill>
              </a:rPr>
              <a:t>- The </a:t>
            </a:r>
            <a:r>
              <a:rPr lang="en-CA" sz="3200" dirty="0">
                <a:solidFill>
                  <a:schemeClr val="bg1"/>
                </a:solidFill>
              </a:rPr>
              <a:t>Degeneration of Humanity through Sin (Gen. 6:1 – 8)</a:t>
            </a:r>
            <a:r>
              <a:rPr lang="en-CA" sz="3200" u="sng" dirty="0">
                <a:solidFill>
                  <a:schemeClr val="bg1"/>
                </a:solidFill>
              </a:rPr>
              <a:t> </a:t>
            </a:r>
            <a:r>
              <a:rPr lang="en-CA" sz="3200" dirty="0">
                <a:solidFill>
                  <a:schemeClr val="bg1"/>
                </a:solidFill>
              </a:rPr>
              <a:t/>
            </a:r>
            <a:br>
              <a:rPr lang="en-CA" sz="3200" dirty="0">
                <a:solidFill>
                  <a:schemeClr val="bg1"/>
                </a:solidFill>
              </a:rPr>
            </a:br>
            <a:r>
              <a:rPr lang="en-CA" sz="3200" dirty="0">
                <a:solidFill>
                  <a:schemeClr val="bg1"/>
                </a:solidFill>
              </a:rPr>
              <a:t> </a:t>
            </a:r>
            <a:r>
              <a:rPr lang="en-CA" sz="3600" dirty="0">
                <a:solidFill>
                  <a:schemeClr val="bg1"/>
                </a:solidFill>
              </a:rPr>
              <a:t/>
            </a:r>
            <a:br>
              <a:rPr lang="en-CA" sz="3600" dirty="0">
                <a:solidFill>
                  <a:schemeClr val="bg1"/>
                </a:solidFill>
              </a:rPr>
            </a:br>
            <a:endParaRPr lang="en-CA" sz="3600" dirty="0">
              <a:solidFill>
                <a:schemeClr val="bg1"/>
              </a:solidFill>
            </a:endParaRPr>
          </a:p>
        </p:txBody>
      </p:sp>
    </p:spTree>
    <p:extLst>
      <p:ext uri="{BB962C8B-B14F-4D97-AF65-F5344CB8AC3E}">
        <p14:creationId xmlns:p14="http://schemas.microsoft.com/office/powerpoint/2010/main" val="2555780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2416" y="237744"/>
            <a:ext cx="10168128" cy="4242816"/>
          </a:xfrm>
        </p:spPr>
        <p:txBody>
          <a:bodyPr>
            <a:normAutofit/>
          </a:bodyPr>
          <a:lstStyle/>
          <a:p>
            <a:pPr lvl="0" algn="l">
              <a:lnSpc>
                <a:spcPct val="150000"/>
              </a:lnSpc>
            </a:pPr>
            <a:r>
              <a:rPr lang="en-CA" sz="3200" dirty="0" smtClean="0">
                <a:solidFill>
                  <a:schemeClr val="bg1"/>
                </a:solidFill>
              </a:rPr>
              <a:t> </a:t>
            </a:r>
            <a:r>
              <a:rPr lang="en-CA" sz="3200" dirty="0">
                <a:solidFill>
                  <a:schemeClr val="bg1"/>
                </a:solidFill>
              </a:rPr>
              <a:t> </a:t>
            </a:r>
            <a:r>
              <a:rPr lang="en-CA" sz="3600" dirty="0">
                <a:solidFill>
                  <a:schemeClr val="bg1"/>
                </a:solidFill>
              </a:rPr>
              <a:t/>
            </a:r>
            <a:br>
              <a:rPr lang="en-CA" sz="3600" dirty="0">
                <a:solidFill>
                  <a:schemeClr val="bg1"/>
                </a:solidFill>
              </a:rPr>
            </a:br>
            <a:endParaRPr lang="en-CA" sz="36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85" y="104463"/>
            <a:ext cx="3844334" cy="525392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4897" y="3017520"/>
            <a:ext cx="2670048" cy="37490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696" y="104463"/>
            <a:ext cx="2575560" cy="3554273"/>
          </a:xfrm>
          <a:prstGeom prst="rect">
            <a:avLst/>
          </a:prstGeom>
        </p:spPr>
      </p:pic>
      <p:sp>
        <p:nvSpPr>
          <p:cNvPr id="9" name="Right Arrow 8"/>
          <p:cNvSpPr/>
          <p:nvPr/>
        </p:nvSpPr>
        <p:spPr>
          <a:xfrm rot="1502140">
            <a:off x="7035380" y="2914692"/>
            <a:ext cx="2103120" cy="9412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47270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440" y="105156"/>
            <a:ext cx="9674352" cy="6579108"/>
          </a:xfrm>
          <a:prstGeom prst="rect">
            <a:avLst/>
          </a:prstGeom>
        </p:spPr>
      </p:pic>
    </p:spTree>
    <p:extLst>
      <p:ext uri="{BB962C8B-B14F-4D97-AF65-F5344CB8AC3E}">
        <p14:creationId xmlns:p14="http://schemas.microsoft.com/office/powerpoint/2010/main" val="942461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008" y="182880"/>
            <a:ext cx="9802368" cy="6574536"/>
          </a:xfrm>
          <a:prstGeom prst="rect">
            <a:avLst/>
          </a:prstGeom>
        </p:spPr>
      </p:pic>
    </p:spTree>
    <p:extLst>
      <p:ext uri="{BB962C8B-B14F-4D97-AF65-F5344CB8AC3E}">
        <p14:creationId xmlns:p14="http://schemas.microsoft.com/office/powerpoint/2010/main" val="3647203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164592"/>
            <a:ext cx="10655165" cy="6446520"/>
          </a:xfrm>
          <a:prstGeom prst="rect">
            <a:avLst/>
          </a:prstGeom>
          <a:effectLst>
            <a:outerShdw blurRad="50800" dist="50800" dir="5400000" algn="ctr" rotWithShape="0">
              <a:schemeClr val="bg2"/>
            </a:outerShdw>
          </a:effectLst>
        </p:spPr>
      </p:pic>
    </p:spTree>
    <p:extLst>
      <p:ext uri="{BB962C8B-B14F-4D97-AF65-F5344CB8AC3E}">
        <p14:creationId xmlns:p14="http://schemas.microsoft.com/office/powerpoint/2010/main" val="2869901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934" y="274320"/>
            <a:ext cx="9516187" cy="6217919"/>
          </a:xfrm>
          <a:prstGeom prst="rect">
            <a:avLst/>
          </a:prstGeom>
        </p:spPr>
      </p:pic>
    </p:spTree>
    <p:extLst>
      <p:ext uri="{BB962C8B-B14F-4D97-AF65-F5344CB8AC3E}">
        <p14:creationId xmlns:p14="http://schemas.microsoft.com/office/powerpoint/2010/main" val="3070631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56" y="132588"/>
            <a:ext cx="3536900" cy="4421124"/>
          </a:xfrm>
          <a:prstGeom prst="rect">
            <a:avLst/>
          </a:prstGeom>
        </p:spPr>
      </p:pic>
      <p:sp>
        <p:nvSpPr>
          <p:cNvPr id="3" name="TextBox 2"/>
          <p:cNvSpPr txBox="1"/>
          <p:nvPr/>
        </p:nvSpPr>
        <p:spPr>
          <a:xfrm>
            <a:off x="3785616" y="173736"/>
            <a:ext cx="8311896" cy="4708981"/>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CA" sz="3000" dirty="0" smtClean="0">
                <a:solidFill>
                  <a:schemeClr val="bg1"/>
                </a:solidFill>
              </a:rPr>
              <a:t>Cain gave an offering unacceptable to God</a:t>
            </a:r>
          </a:p>
          <a:p>
            <a:pPr marL="285750" indent="-285750">
              <a:lnSpc>
                <a:spcPct val="150000"/>
              </a:lnSpc>
              <a:buFont typeface="Courier New" panose="02070309020205020404" pitchFamily="49" charset="0"/>
              <a:buChar char="o"/>
            </a:pPr>
            <a:r>
              <a:rPr lang="en-CA" sz="3000" dirty="0" smtClean="0">
                <a:solidFill>
                  <a:schemeClr val="bg1"/>
                </a:solidFill>
              </a:rPr>
              <a:t>Cain ignored God’s warning about sin</a:t>
            </a:r>
          </a:p>
          <a:p>
            <a:pPr marL="285750" indent="-285750">
              <a:lnSpc>
                <a:spcPct val="150000"/>
              </a:lnSpc>
              <a:buFont typeface="Courier New" panose="02070309020205020404" pitchFamily="49" charset="0"/>
              <a:buChar char="o"/>
            </a:pPr>
            <a:r>
              <a:rPr lang="en-CA" sz="3000" dirty="0" smtClean="0">
                <a:solidFill>
                  <a:schemeClr val="bg1"/>
                </a:solidFill>
              </a:rPr>
              <a:t>Cain became jealous, angry and sullen</a:t>
            </a:r>
          </a:p>
          <a:p>
            <a:pPr marL="285750" indent="-285750">
              <a:lnSpc>
                <a:spcPct val="150000"/>
              </a:lnSpc>
              <a:buFont typeface="Courier New" panose="02070309020205020404" pitchFamily="49" charset="0"/>
              <a:buChar char="o"/>
            </a:pPr>
            <a:r>
              <a:rPr lang="en-CA" sz="3000" dirty="0" smtClean="0">
                <a:solidFill>
                  <a:schemeClr val="bg1"/>
                </a:solidFill>
              </a:rPr>
              <a:t>Cain rose up and killed his brother Abel</a:t>
            </a:r>
          </a:p>
          <a:p>
            <a:pPr marL="285750" indent="-285750">
              <a:lnSpc>
                <a:spcPct val="150000"/>
              </a:lnSpc>
              <a:buFont typeface="Courier New" panose="02070309020205020404" pitchFamily="49" charset="0"/>
              <a:buChar char="o"/>
            </a:pPr>
            <a:r>
              <a:rPr lang="en-CA" sz="3000" dirty="0" smtClean="0">
                <a:solidFill>
                  <a:schemeClr val="bg1"/>
                </a:solidFill>
              </a:rPr>
              <a:t>Cain was judged by God as a fugitive / wanderer</a:t>
            </a:r>
          </a:p>
          <a:p>
            <a:pPr marL="285750" indent="-285750">
              <a:lnSpc>
                <a:spcPct val="150000"/>
              </a:lnSpc>
              <a:buFont typeface="Courier New" panose="02070309020205020404" pitchFamily="49" charset="0"/>
              <a:buChar char="o"/>
            </a:pPr>
            <a:r>
              <a:rPr lang="en-CA" sz="3000" dirty="0" smtClean="0">
                <a:solidFill>
                  <a:schemeClr val="bg1"/>
                </a:solidFill>
              </a:rPr>
              <a:t>Cain was sent away from the presence of the Lord</a:t>
            </a:r>
          </a:p>
          <a:p>
            <a:endParaRPr lang="en-CA" sz="3000" dirty="0">
              <a:solidFill>
                <a:schemeClr val="bg1"/>
              </a:solidFill>
            </a:endParaRPr>
          </a:p>
        </p:txBody>
      </p:sp>
    </p:spTree>
    <p:extLst>
      <p:ext uri="{BB962C8B-B14F-4D97-AF65-F5344CB8AC3E}">
        <p14:creationId xmlns:p14="http://schemas.microsoft.com/office/powerpoint/2010/main" val="52393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6685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6304"/>
            <a:ext cx="4811776" cy="2706624"/>
          </a:xfrm>
          <a:prstGeom prst="rect">
            <a:avLst/>
          </a:prstGeom>
        </p:spPr>
      </p:pic>
      <p:sp>
        <p:nvSpPr>
          <p:cNvPr id="3" name="TextBox 2"/>
          <p:cNvSpPr txBox="1"/>
          <p:nvPr/>
        </p:nvSpPr>
        <p:spPr>
          <a:xfrm>
            <a:off x="5102352" y="237744"/>
            <a:ext cx="6876288" cy="3524683"/>
          </a:xfrm>
          <a:prstGeom prst="rect">
            <a:avLst/>
          </a:prstGeom>
          <a:noFill/>
        </p:spPr>
        <p:txBody>
          <a:bodyPr wrap="square" rtlCol="0">
            <a:spAutoFit/>
          </a:bodyPr>
          <a:lstStyle/>
          <a:p>
            <a:pPr>
              <a:lnSpc>
                <a:spcPct val="150000"/>
              </a:lnSpc>
            </a:pPr>
            <a:r>
              <a:rPr lang="en-CA" sz="3000" dirty="0">
                <a:solidFill>
                  <a:schemeClr val="bg1"/>
                </a:solidFill>
              </a:rPr>
              <a:t>What does the Bible tell us about </a:t>
            </a:r>
            <a:r>
              <a:rPr lang="en-CA" sz="3000" dirty="0" err="1">
                <a:solidFill>
                  <a:schemeClr val="bg1"/>
                </a:solidFill>
              </a:rPr>
              <a:t>Lamech</a:t>
            </a:r>
            <a:r>
              <a:rPr lang="en-CA" sz="3000" dirty="0" smtClean="0">
                <a:solidFill>
                  <a:schemeClr val="bg1"/>
                </a:solidFill>
              </a:rPr>
              <a:t>?</a:t>
            </a:r>
          </a:p>
          <a:p>
            <a:pPr marL="457200" indent="-457200">
              <a:lnSpc>
                <a:spcPct val="150000"/>
              </a:lnSpc>
              <a:buFontTx/>
              <a:buChar char="-"/>
            </a:pPr>
            <a:r>
              <a:rPr lang="en-CA" sz="3000" dirty="0" smtClean="0">
                <a:solidFill>
                  <a:schemeClr val="bg1"/>
                </a:solidFill>
              </a:rPr>
              <a:t>He was the first Polygamist (4:19)</a:t>
            </a:r>
          </a:p>
          <a:p>
            <a:pPr marL="457200" indent="-457200">
              <a:lnSpc>
                <a:spcPct val="150000"/>
              </a:lnSpc>
              <a:buFontTx/>
              <a:buChar char="-"/>
            </a:pPr>
            <a:r>
              <a:rPr lang="en-CA" sz="3000" dirty="0" smtClean="0">
                <a:solidFill>
                  <a:schemeClr val="bg1"/>
                </a:solidFill>
              </a:rPr>
              <a:t>He was a murderer like Cain (4:23)</a:t>
            </a:r>
          </a:p>
          <a:p>
            <a:pPr marL="457200" indent="-457200">
              <a:lnSpc>
                <a:spcPct val="150000"/>
              </a:lnSpc>
              <a:buFontTx/>
              <a:buChar char="-"/>
            </a:pPr>
            <a:r>
              <a:rPr lang="en-CA" sz="3000" dirty="0" smtClean="0">
                <a:solidFill>
                  <a:schemeClr val="bg1"/>
                </a:solidFill>
              </a:rPr>
              <a:t>He was arrogant / unrepentant (4:24)</a:t>
            </a:r>
            <a:endParaRPr lang="en-CA" sz="3000" dirty="0">
              <a:solidFill>
                <a:schemeClr val="bg1"/>
              </a:solidFill>
            </a:endParaRPr>
          </a:p>
          <a:p>
            <a:pPr>
              <a:lnSpc>
                <a:spcPct val="150000"/>
              </a:lnSpc>
            </a:pPr>
            <a:endParaRPr lang="en-CA" sz="3200" dirty="0">
              <a:solidFill>
                <a:schemeClr val="bg1"/>
              </a:solidFill>
            </a:endParaRPr>
          </a:p>
        </p:txBody>
      </p:sp>
    </p:spTree>
    <p:extLst>
      <p:ext uri="{BB962C8B-B14F-4D97-AF65-F5344CB8AC3E}">
        <p14:creationId xmlns:p14="http://schemas.microsoft.com/office/powerpoint/2010/main" val="397287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4389120" y="237744"/>
            <a:ext cx="7159752" cy="3046988"/>
          </a:xfrm>
          <a:prstGeom prst="rect">
            <a:avLst/>
          </a:prstGeom>
          <a:noFill/>
        </p:spPr>
        <p:txBody>
          <a:bodyPr wrap="square" rtlCol="0">
            <a:spAutoFit/>
          </a:bodyPr>
          <a:lstStyle/>
          <a:p>
            <a:pPr>
              <a:lnSpc>
                <a:spcPct val="150000"/>
              </a:lnSpc>
            </a:pPr>
            <a:r>
              <a:rPr lang="en-CA" sz="3000" dirty="0" smtClean="0">
                <a:solidFill>
                  <a:schemeClr val="bg1"/>
                </a:solidFill>
              </a:rPr>
              <a:t> - </a:t>
            </a:r>
            <a:r>
              <a:rPr lang="en-CA" sz="3200" i="1" dirty="0" smtClean="0">
                <a:solidFill>
                  <a:schemeClr val="bg1"/>
                </a:solidFill>
              </a:rPr>
              <a:t>God </a:t>
            </a:r>
            <a:r>
              <a:rPr lang="en-CA" sz="3200" i="1" dirty="0">
                <a:solidFill>
                  <a:schemeClr val="bg1"/>
                </a:solidFill>
              </a:rPr>
              <a:t>has appointed for me another son to replace Abel</a:t>
            </a:r>
            <a:r>
              <a:rPr lang="en-CA" sz="3200" dirty="0" smtClean="0">
                <a:solidFill>
                  <a:schemeClr val="bg1"/>
                </a:solidFill>
              </a:rPr>
              <a:t>. – Genesis 4:25</a:t>
            </a:r>
          </a:p>
          <a:p>
            <a:pPr>
              <a:lnSpc>
                <a:spcPct val="150000"/>
              </a:lnSpc>
            </a:pPr>
            <a:r>
              <a:rPr lang="en-CA" sz="3200" i="1" dirty="0">
                <a:solidFill>
                  <a:schemeClr val="bg1"/>
                </a:solidFill>
              </a:rPr>
              <a:t>-</a:t>
            </a:r>
            <a:r>
              <a:rPr lang="en-CA" sz="3200" i="1" dirty="0" smtClean="0">
                <a:solidFill>
                  <a:schemeClr val="bg1"/>
                </a:solidFill>
              </a:rPr>
              <a:t> At </a:t>
            </a:r>
            <a:r>
              <a:rPr lang="en-CA" sz="3200" i="1" dirty="0">
                <a:solidFill>
                  <a:schemeClr val="bg1"/>
                </a:solidFill>
              </a:rPr>
              <a:t>that time people began to call upon the Name of the </a:t>
            </a:r>
            <a:r>
              <a:rPr lang="en-CA" sz="3200" i="1" dirty="0" smtClean="0">
                <a:solidFill>
                  <a:schemeClr val="bg1"/>
                </a:solidFill>
              </a:rPr>
              <a:t>Lord. (vs. 26)</a:t>
            </a:r>
            <a:endParaRPr lang="en-CA" sz="32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04" y="80990"/>
            <a:ext cx="3850059" cy="4593132"/>
          </a:xfrm>
          <a:prstGeom prst="rect">
            <a:avLst/>
          </a:prstGeom>
        </p:spPr>
      </p:pic>
    </p:spTree>
    <p:extLst>
      <p:ext uri="{BB962C8B-B14F-4D97-AF65-F5344CB8AC3E}">
        <p14:creationId xmlns:p14="http://schemas.microsoft.com/office/powerpoint/2010/main" val="272203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0598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99" y="219456"/>
            <a:ext cx="10385659" cy="6437376"/>
          </a:xfrm>
          <a:prstGeom prst="rect">
            <a:avLst/>
          </a:prstGeom>
        </p:spPr>
      </p:pic>
    </p:spTree>
    <p:extLst>
      <p:ext uri="{BB962C8B-B14F-4D97-AF65-F5344CB8AC3E}">
        <p14:creationId xmlns:p14="http://schemas.microsoft.com/office/powerpoint/2010/main" val="798288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94576" y="253683"/>
            <a:ext cx="5084064" cy="2387600"/>
          </a:xfrm>
        </p:spPr>
        <p:txBody>
          <a:bodyPr>
            <a:normAutofit/>
          </a:bodyPr>
          <a:lstStyle/>
          <a:p>
            <a:r>
              <a:rPr lang="en-CA" sz="3200" i="1" dirty="0">
                <a:solidFill>
                  <a:schemeClr val="bg1"/>
                </a:solidFill>
              </a:rPr>
              <a:t>Enoch walked with God, and he was not, for God took him. – Genesis 5:24</a:t>
            </a:r>
            <a:r>
              <a:rPr lang="en-CA" sz="3200" dirty="0">
                <a:solidFill>
                  <a:schemeClr val="bg1"/>
                </a:solidFill>
              </a:rPr>
              <a:t/>
            </a:r>
            <a:br>
              <a:rPr lang="en-CA" sz="3200" dirty="0">
                <a:solidFill>
                  <a:schemeClr val="bg1"/>
                </a:solidFill>
              </a:rPr>
            </a:br>
            <a:endParaRPr lang="en-CA" sz="3200" i="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48" y="123444"/>
            <a:ext cx="6467856" cy="4850892"/>
          </a:xfrm>
          <a:prstGeom prst="rect">
            <a:avLst/>
          </a:prstGeom>
        </p:spPr>
      </p:pic>
    </p:spTree>
    <p:extLst>
      <p:ext uri="{BB962C8B-B14F-4D97-AF65-F5344CB8AC3E}">
        <p14:creationId xmlns:p14="http://schemas.microsoft.com/office/powerpoint/2010/main" val="2509085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11696" y="210313"/>
            <a:ext cx="5193792" cy="3575304"/>
          </a:xfrm>
        </p:spPr>
        <p:txBody>
          <a:bodyPr>
            <a:normAutofit fontScale="90000"/>
          </a:bodyPr>
          <a:lstStyle/>
          <a:p>
            <a:r>
              <a:rPr lang="en-CA" sz="3600" i="1" dirty="0">
                <a:solidFill>
                  <a:schemeClr val="bg1"/>
                </a:solidFill>
              </a:rPr>
              <a:t>By faith Enoch was taken up so that he should not see death, and he was not found, because God had taken him. Now before he was taken he was commended as having pleased God</a:t>
            </a:r>
            <a:r>
              <a:rPr lang="en-CA" sz="3600" i="1" dirty="0" smtClean="0">
                <a:solidFill>
                  <a:schemeClr val="bg1"/>
                </a:solidFill>
              </a:rPr>
              <a:t>.     </a:t>
            </a:r>
            <a:r>
              <a:rPr lang="en-CA" sz="3200" i="1" dirty="0" smtClean="0">
                <a:solidFill>
                  <a:schemeClr val="bg1"/>
                </a:solidFill>
              </a:rPr>
              <a:t>– </a:t>
            </a:r>
            <a:r>
              <a:rPr lang="en-CA" sz="3200" i="1" dirty="0">
                <a:solidFill>
                  <a:schemeClr val="bg1"/>
                </a:solidFill>
              </a:rPr>
              <a:t>Hebrews 11:5 </a:t>
            </a:r>
            <a:r>
              <a:rPr lang="en-CA" sz="3200" dirty="0">
                <a:solidFill>
                  <a:schemeClr val="bg1"/>
                </a:solidFill>
              </a:rPr>
              <a:t/>
            </a:r>
            <a:br>
              <a:rPr lang="en-CA" sz="3200" dirty="0">
                <a:solidFill>
                  <a:schemeClr val="bg1"/>
                </a:solidFill>
              </a:rPr>
            </a:br>
            <a:endParaRPr lang="en-CA" sz="3200" i="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48" y="123444"/>
            <a:ext cx="6467856" cy="4850892"/>
          </a:xfrm>
          <a:prstGeom prst="rect">
            <a:avLst/>
          </a:prstGeom>
        </p:spPr>
      </p:pic>
    </p:spTree>
    <p:extLst>
      <p:ext uri="{BB962C8B-B14F-4D97-AF65-F5344CB8AC3E}">
        <p14:creationId xmlns:p14="http://schemas.microsoft.com/office/powerpoint/2010/main" val="1436917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11696" y="210313"/>
            <a:ext cx="5193792" cy="3575304"/>
          </a:xfrm>
        </p:spPr>
        <p:txBody>
          <a:bodyPr>
            <a:normAutofit fontScale="90000"/>
          </a:bodyPr>
          <a:lstStyle/>
          <a:p>
            <a:r>
              <a:rPr lang="en-CA" sz="3200" i="1" dirty="0"/>
              <a:t>. </a:t>
            </a:r>
            <a:r>
              <a:rPr lang="en-CA" sz="3200" i="1" dirty="0">
                <a:solidFill>
                  <a:schemeClr val="bg1"/>
                </a:solidFill>
              </a:rPr>
              <a:t>And without faith it is impossible </a:t>
            </a:r>
            <a:r>
              <a:rPr lang="en-CA" sz="3600" i="1" dirty="0">
                <a:solidFill>
                  <a:schemeClr val="bg1"/>
                </a:solidFill>
              </a:rPr>
              <a:t>to please Him, for whoever would draw near to God must believe that He exists and that He rewards those who seek Him. </a:t>
            </a:r>
            <a:r>
              <a:rPr lang="en-CA" sz="3100" i="1" dirty="0">
                <a:solidFill>
                  <a:schemeClr val="bg1"/>
                </a:solidFill>
              </a:rPr>
              <a:t>– Hebrews </a:t>
            </a:r>
            <a:r>
              <a:rPr lang="en-CA" sz="3100" i="1" dirty="0" smtClean="0">
                <a:solidFill>
                  <a:schemeClr val="bg1"/>
                </a:solidFill>
              </a:rPr>
              <a:t>11:6</a:t>
            </a:r>
            <a:r>
              <a:rPr lang="en-CA" sz="3600" dirty="0">
                <a:solidFill>
                  <a:schemeClr val="bg1"/>
                </a:solidFill>
              </a:rPr>
              <a:t/>
            </a:r>
            <a:br>
              <a:rPr lang="en-CA" sz="3600" dirty="0">
                <a:solidFill>
                  <a:schemeClr val="bg1"/>
                </a:solidFill>
              </a:rPr>
            </a:br>
            <a:r>
              <a:rPr lang="en-CA" sz="3600" dirty="0">
                <a:solidFill>
                  <a:schemeClr val="bg1"/>
                </a:solidFill>
              </a:rPr>
              <a:t/>
            </a:r>
            <a:br>
              <a:rPr lang="en-CA" sz="3600" dirty="0">
                <a:solidFill>
                  <a:schemeClr val="bg1"/>
                </a:solidFill>
              </a:rPr>
            </a:br>
            <a:endParaRPr lang="en-CA" sz="3600" i="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48" y="123444"/>
            <a:ext cx="6467856" cy="4850892"/>
          </a:xfrm>
          <a:prstGeom prst="rect">
            <a:avLst/>
          </a:prstGeom>
        </p:spPr>
      </p:pic>
    </p:spTree>
    <p:extLst>
      <p:ext uri="{BB962C8B-B14F-4D97-AF65-F5344CB8AC3E}">
        <p14:creationId xmlns:p14="http://schemas.microsoft.com/office/powerpoint/2010/main" val="1516492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1136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0631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03454"/>
            <a:ext cx="8567928" cy="6224778"/>
          </a:xfrm>
          <a:prstGeom prst="rect">
            <a:avLst/>
          </a:prstGeom>
        </p:spPr>
      </p:pic>
    </p:spTree>
    <p:extLst>
      <p:ext uri="{BB962C8B-B14F-4D97-AF65-F5344CB8AC3E}">
        <p14:creationId xmlns:p14="http://schemas.microsoft.com/office/powerpoint/2010/main" val="924346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711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328" y="482089"/>
            <a:ext cx="7338472" cy="5744975"/>
          </a:xfrm>
          <a:prstGeom prst="rect">
            <a:avLst/>
          </a:prstGeom>
        </p:spPr>
      </p:pic>
    </p:spTree>
    <p:extLst>
      <p:ext uri="{BB962C8B-B14F-4D97-AF65-F5344CB8AC3E}">
        <p14:creationId xmlns:p14="http://schemas.microsoft.com/office/powerpoint/2010/main" val="2797692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a:xfrm>
            <a:off x="1825752" y="3624470"/>
            <a:ext cx="9144000" cy="1655762"/>
          </a:xfrm>
        </p:spPr>
        <p:txBody>
          <a:bodyPr/>
          <a:lstStyle/>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864983"/>
            <a:ext cx="5623560" cy="5289959"/>
          </a:xfrm>
          <a:prstGeom prst="rect">
            <a:avLst/>
          </a:prstGeom>
        </p:spPr>
      </p:pic>
    </p:spTree>
    <p:extLst>
      <p:ext uri="{BB962C8B-B14F-4D97-AF65-F5344CB8AC3E}">
        <p14:creationId xmlns:p14="http://schemas.microsoft.com/office/powerpoint/2010/main" val="2962348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a:xfrm>
            <a:off x="1825752" y="3624470"/>
            <a:ext cx="9144000" cy="1655762"/>
          </a:xfrm>
        </p:spPr>
        <p:txBody>
          <a:bodyPr/>
          <a:lstStyle/>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208" y="676656"/>
            <a:ext cx="7248144" cy="5436108"/>
          </a:xfrm>
          <a:prstGeom prst="rect">
            <a:avLst/>
          </a:prstGeom>
        </p:spPr>
      </p:pic>
    </p:spTree>
    <p:extLst>
      <p:ext uri="{BB962C8B-B14F-4D97-AF65-F5344CB8AC3E}">
        <p14:creationId xmlns:p14="http://schemas.microsoft.com/office/powerpoint/2010/main" val="518444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25" y="795528"/>
            <a:ext cx="10267950" cy="5120640"/>
          </a:xfrm>
          <a:prstGeom prst="rect">
            <a:avLst/>
          </a:prstGeom>
        </p:spPr>
      </p:pic>
    </p:spTree>
    <p:extLst>
      <p:ext uri="{BB962C8B-B14F-4D97-AF65-F5344CB8AC3E}">
        <p14:creationId xmlns:p14="http://schemas.microsoft.com/office/powerpoint/2010/main" val="31655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a:xfrm>
            <a:off x="1825752" y="3624470"/>
            <a:ext cx="9144000" cy="1655762"/>
          </a:xfrm>
        </p:spPr>
        <p:txBody>
          <a:bodyPr/>
          <a:lstStyle/>
          <a:p>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568" y="314325"/>
            <a:ext cx="7424927" cy="6229350"/>
          </a:xfrm>
          <a:prstGeom prst="rect">
            <a:avLst/>
          </a:prstGeom>
        </p:spPr>
      </p:pic>
    </p:spTree>
    <p:extLst>
      <p:ext uri="{BB962C8B-B14F-4D97-AF65-F5344CB8AC3E}">
        <p14:creationId xmlns:p14="http://schemas.microsoft.com/office/powerpoint/2010/main" val="123092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04263"/>
            <a:ext cx="9144000" cy="5169005"/>
          </a:xfrm>
          <a:prstGeom prst="rect">
            <a:avLst/>
          </a:prstGeom>
        </p:spPr>
      </p:pic>
    </p:spTree>
    <p:extLst>
      <p:ext uri="{BB962C8B-B14F-4D97-AF65-F5344CB8AC3E}">
        <p14:creationId xmlns:p14="http://schemas.microsoft.com/office/powerpoint/2010/main" val="2793616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032" y="237744"/>
            <a:ext cx="3572631" cy="4242816"/>
          </a:xfrm>
        </p:spPr>
        <p:txBody>
          <a:bodyPr>
            <a:normAutofit/>
          </a:bodyPr>
          <a:lstStyle/>
          <a:p>
            <a:pPr lvl="0" algn="l">
              <a:lnSpc>
                <a:spcPct val="150000"/>
              </a:lnSpc>
            </a:pPr>
            <a:r>
              <a:rPr lang="en-CA" sz="3200" dirty="0" smtClean="0">
                <a:solidFill>
                  <a:schemeClr val="bg1"/>
                </a:solidFill>
              </a:rPr>
              <a:t> </a:t>
            </a:r>
            <a:r>
              <a:rPr lang="en-CA" sz="3200" dirty="0">
                <a:solidFill>
                  <a:schemeClr val="bg1"/>
                </a:solidFill>
              </a:rPr>
              <a:t> </a:t>
            </a:r>
            <a:r>
              <a:rPr lang="en-CA" sz="3600" dirty="0">
                <a:solidFill>
                  <a:schemeClr val="bg1"/>
                </a:solidFill>
              </a:rPr>
              <a:t/>
            </a:r>
            <a:br>
              <a:rPr lang="en-CA" sz="3600" dirty="0">
                <a:solidFill>
                  <a:schemeClr val="bg1"/>
                </a:solidFill>
              </a:rPr>
            </a:br>
            <a:endParaRPr lang="en-CA" sz="36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4897" y="3017520"/>
            <a:ext cx="2670048" cy="37490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696" y="104463"/>
            <a:ext cx="2575560" cy="3554273"/>
          </a:xfrm>
          <a:prstGeom prst="rect">
            <a:avLst/>
          </a:prstGeom>
        </p:spPr>
      </p:pic>
      <p:sp>
        <p:nvSpPr>
          <p:cNvPr id="9" name="Right Arrow 8"/>
          <p:cNvSpPr/>
          <p:nvPr/>
        </p:nvSpPr>
        <p:spPr>
          <a:xfrm rot="1502140">
            <a:off x="7035380" y="2914692"/>
            <a:ext cx="2103120" cy="9412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384048" y="329184"/>
            <a:ext cx="2441448" cy="2585323"/>
          </a:xfrm>
          <a:prstGeom prst="rect">
            <a:avLst/>
          </a:prstGeom>
          <a:noFill/>
        </p:spPr>
        <p:txBody>
          <a:bodyPr wrap="square" rtlCol="0">
            <a:spAutoFit/>
          </a:bodyPr>
          <a:lstStyle/>
          <a:p>
            <a:r>
              <a:rPr lang="en-CA" sz="5400" dirty="0" smtClean="0">
                <a:solidFill>
                  <a:schemeClr val="bg1"/>
                </a:solidFill>
              </a:rPr>
              <a:t>From Adam to Noah</a:t>
            </a:r>
            <a:endParaRPr lang="en-CA" sz="5400" dirty="0">
              <a:solidFill>
                <a:schemeClr val="bg1"/>
              </a:solidFill>
            </a:endParaRPr>
          </a:p>
        </p:txBody>
      </p:sp>
    </p:spTree>
    <p:extLst>
      <p:ext uri="{BB962C8B-B14F-4D97-AF65-F5344CB8AC3E}">
        <p14:creationId xmlns:p14="http://schemas.microsoft.com/office/powerpoint/2010/main" val="4135820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232</Words>
  <Application>Microsoft Office PowerPoint</Application>
  <PresentationFormat>Widescreen</PresentationFormat>
  <Paragraphs>19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The Generations of Adam through Cain (Gen. 4:17 – 24 - The Generations of Adam through Seth (Gen. 4:25 – 5:32) - The Degeneration of Humanity through Sin (Gen. 6:1 – 8)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Enoch walked with God, and he was not, for God took him. – Genesis 5:24 </vt:lpstr>
      <vt:lpstr>By faith Enoch was taken up so that he should not see death, and he was not found, because God had taken him. Now before he was taken he was commended as having pleased God.     – Hebrews 11:5  </vt:lpstr>
      <vt:lpstr>. And without faith it is impossible to please Him, for whoever would draw near to God must believe that He exists and that He rewards those who seek Him. – Hebrews 11:6  </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Janke</dc:creator>
  <cp:lastModifiedBy>Terry Janke</cp:lastModifiedBy>
  <cp:revision>53</cp:revision>
  <dcterms:created xsi:type="dcterms:W3CDTF">2020-01-23T20:52:27Z</dcterms:created>
  <dcterms:modified xsi:type="dcterms:W3CDTF">2020-02-03T23:56:11Z</dcterms:modified>
</cp:coreProperties>
</file>