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321" r:id="rId4"/>
    <p:sldId id="322" r:id="rId5"/>
    <p:sldId id="320" r:id="rId6"/>
    <p:sldId id="293" r:id="rId7"/>
    <p:sldId id="299" r:id="rId8"/>
    <p:sldId id="297" r:id="rId9"/>
    <p:sldId id="294" r:id="rId10"/>
    <p:sldId id="303" r:id="rId11"/>
    <p:sldId id="295" r:id="rId12"/>
    <p:sldId id="304" r:id="rId13"/>
    <p:sldId id="316" r:id="rId14"/>
    <p:sldId id="306" r:id="rId15"/>
    <p:sldId id="305" r:id="rId16"/>
    <p:sldId id="314" r:id="rId17"/>
    <p:sldId id="307" r:id="rId18"/>
    <p:sldId id="308" r:id="rId19"/>
    <p:sldId id="309" r:id="rId20"/>
    <p:sldId id="317" r:id="rId21"/>
    <p:sldId id="311" r:id="rId22"/>
    <p:sldId id="312" r:id="rId23"/>
    <p:sldId id="313" r:id="rId24"/>
    <p:sldId id="318" r:id="rId25"/>
    <p:sldId id="319" r:id="rId26"/>
    <p:sldId id="315" r:id="rId27"/>
    <p:sldId id="324" r:id="rId28"/>
    <p:sldId id="3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30" autoAdjust="0"/>
    <p:restoredTop sz="94660"/>
  </p:normalViewPr>
  <p:slideViewPr>
    <p:cSldViewPr snapToGrid="0">
      <p:cViewPr varScale="1">
        <p:scale>
          <a:sx n="68" d="100"/>
          <a:sy n="68" d="100"/>
        </p:scale>
        <p:origin x="7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C195502-E1F0-4601-B957-7896494EF23B}" type="datetimeFigureOut">
              <a:rPr lang="en-CA" smtClean="0"/>
              <a:t>2020-02-22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3700152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195502-E1F0-4601-B957-7896494EF23B}" type="datetimeFigureOut">
              <a:rPr lang="en-CA" smtClean="0"/>
              <a:t>2020-02-22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342419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195502-E1F0-4601-B957-7896494EF23B}" type="datetimeFigureOut">
              <a:rPr lang="en-CA" smtClean="0"/>
              <a:t>2020-02-22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1004480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195502-E1F0-4601-B957-7896494EF23B}" type="datetimeFigureOut">
              <a:rPr lang="en-CA" smtClean="0"/>
              <a:t>2020-02-22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419264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195502-E1F0-4601-B957-7896494EF23B}" type="datetimeFigureOut">
              <a:rPr lang="en-CA" smtClean="0"/>
              <a:t>2020-02-22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2240607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C195502-E1F0-4601-B957-7896494EF23B}" type="datetimeFigureOut">
              <a:rPr lang="en-CA" smtClean="0"/>
              <a:t>2020-02-22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121360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C195502-E1F0-4601-B957-7896494EF23B}" type="datetimeFigureOut">
              <a:rPr lang="en-CA" smtClean="0"/>
              <a:t>2020-02-22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2025998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C195502-E1F0-4601-B957-7896494EF23B}" type="datetimeFigureOut">
              <a:rPr lang="en-CA" smtClean="0"/>
              <a:t>2020-02-22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1628590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195502-E1F0-4601-B957-7896494EF23B}" type="datetimeFigureOut">
              <a:rPr lang="en-CA" smtClean="0"/>
              <a:t>2020-02-22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2853626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95502-E1F0-4601-B957-7896494EF23B}" type="datetimeFigureOut">
              <a:rPr lang="en-CA" smtClean="0"/>
              <a:t>2020-02-22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1592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195502-E1F0-4601-B957-7896494EF23B}" type="datetimeFigureOut">
              <a:rPr lang="en-CA" smtClean="0"/>
              <a:t>2020-02-22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90BFE63-B64B-49B1-91A1-F8E75C787CE2}" type="slidenum">
              <a:rPr lang="en-CA" smtClean="0"/>
              <a:t>‹#›</a:t>
            </a:fld>
            <a:endParaRPr lang="en-CA"/>
          </a:p>
        </p:txBody>
      </p:sp>
    </p:spTree>
    <p:extLst>
      <p:ext uri="{BB962C8B-B14F-4D97-AF65-F5344CB8AC3E}">
        <p14:creationId xmlns:p14="http://schemas.microsoft.com/office/powerpoint/2010/main" val="94098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195502-E1F0-4601-B957-7896494EF23B}" type="datetimeFigureOut">
              <a:rPr lang="en-CA" smtClean="0"/>
              <a:t>2020-02-22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BFE63-B64B-49B1-91A1-F8E75C787CE2}" type="slidenum">
              <a:rPr lang="en-CA" smtClean="0"/>
              <a:t>‹#›</a:t>
            </a:fld>
            <a:endParaRPr lang="en-CA"/>
          </a:p>
        </p:txBody>
      </p:sp>
    </p:spTree>
    <p:extLst>
      <p:ext uri="{BB962C8B-B14F-4D97-AF65-F5344CB8AC3E}">
        <p14:creationId xmlns:p14="http://schemas.microsoft.com/office/powerpoint/2010/main" val="3726128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www.google.ca/url?sa=i&amp;url=https%3A%2F%2Fquotefancy.com%2Fquote%2F1620772%2FFrancis-Xavier-Tell-the-students-to-give-up-their-small-ambitions-and-come-eastward-to&amp;psig=AOvVaw2l_Sy-bikBosH68ocWglPC&amp;ust=1582485657736000&amp;source=images&amp;cd=vfe&amp;ved=0CAIQjRxqFwoTCOCFhdTw5ecCFQAAAAAdAAAAABA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4634234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99" y="128771"/>
            <a:ext cx="5410820" cy="4360933"/>
          </a:xfrm>
          <a:prstGeom prst="rect">
            <a:avLst/>
          </a:prstGeom>
        </p:spPr>
      </p:pic>
      <p:sp>
        <p:nvSpPr>
          <p:cNvPr id="5" name="Rectangle 4"/>
          <p:cNvSpPr/>
          <p:nvPr/>
        </p:nvSpPr>
        <p:spPr>
          <a:xfrm>
            <a:off x="6537960" y="343674"/>
            <a:ext cx="5654040" cy="4031873"/>
          </a:xfrm>
          <a:prstGeom prst="rect">
            <a:avLst/>
          </a:prstGeom>
        </p:spPr>
        <p:txBody>
          <a:bodyPr wrap="square">
            <a:spAutoFit/>
          </a:bodyPr>
          <a:lstStyle/>
          <a:p>
            <a:r>
              <a:rPr lang="en-CA" sz="3200" i="1" u="sng" dirty="0" smtClean="0">
                <a:solidFill>
                  <a:schemeClr val="bg1"/>
                </a:solidFill>
              </a:rPr>
              <a:t>Scripture Lesson</a:t>
            </a:r>
            <a:r>
              <a:rPr lang="en-CA" sz="3200" i="1" dirty="0" smtClean="0">
                <a:solidFill>
                  <a:schemeClr val="bg1"/>
                </a:solidFill>
              </a:rPr>
              <a:t>:</a:t>
            </a:r>
          </a:p>
          <a:p>
            <a:endParaRPr lang="en-CA" sz="3200" i="1" dirty="0" smtClean="0">
              <a:solidFill>
                <a:schemeClr val="bg1"/>
              </a:solidFill>
            </a:endParaRPr>
          </a:p>
          <a:p>
            <a:pPr marL="457200" indent="-457200">
              <a:buFontTx/>
              <a:buChar char="-"/>
            </a:pPr>
            <a:r>
              <a:rPr lang="en-CA" sz="3200" i="1" dirty="0" smtClean="0">
                <a:solidFill>
                  <a:schemeClr val="bg1"/>
                </a:solidFill>
              </a:rPr>
              <a:t>Genesis 12:1 – 3</a:t>
            </a:r>
          </a:p>
          <a:p>
            <a:pPr marL="457200" indent="-457200">
              <a:buFontTx/>
              <a:buChar char="-"/>
            </a:pPr>
            <a:r>
              <a:rPr lang="en-CA" sz="3200" i="1" dirty="0" smtClean="0">
                <a:solidFill>
                  <a:schemeClr val="bg1"/>
                </a:solidFill>
              </a:rPr>
              <a:t>Psalm 67:1 – 2</a:t>
            </a:r>
          </a:p>
          <a:p>
            <a:pPr marL="457200" indent="-457200">
              <a:buFontTx/>
              <a:buChar char="-"/>
            </a:pPr>
            <a:r>
              <a:rPr lang="en-CA" sz="3200" i="1" dirty="0" smtClean="0">
                <a:solidFill>
                  <a:schemeClr val="bg1"/>
                </a:solidFill>
              </a:rPr>
              <a:t>Habakkuk 2:14</a:t>
            </a:r>
          </a:p>
          <a:p>
            <a:pPr marL="457200" indent="-457200">
              <a:buFontTx/>
              <a:buChar char="-"/>
            </a:pPr>
            <a:r>
              <a:rPr lang="en-CA" sz="3200" i="1" dirty="0" smtClean="0">
                <a:solidFill>
                  <a:schemeClr val="bg1"/>
                </a:solidFill>
              </a:rPr>
              <a:t>Matthew 28:19</a:t>
            </a:r>
          </a:p>
          <a:p>
            <a:pPr marL="457200" indent="-457200">
              <a:buFontTx/>
              <a:buChar char="-"/>
            </a:pPr>
            <a:r>
              <a:rPr lang="en-CA" sz="3200" i="1" dirty="0" smtClean="0">
                <a:solidFill>
                  <a:schemeClr val="bg1"/>
                </a:solidFill>
              </a:rPr>
              <a:t>Acts 1:8</a:t>
            </a:r>
          </a:p>
          <a:p>
            <a:pPr marL="457200" indent="-457200">
              <a:buFontTx/>
              <a:buChar char="-"/>
            </a:pPr>
            <a:r>
              <a:rPr lang="en-CA" sz="3200" i="1" dirty="0" smtClean="0">
                <a:solidFill>
                  <a:schemeClr val="bg1"/>
                </a:solidFill>
              </a:rPr>
              <a:t>Revelation 7:9 - 10</a:t>
            </a:r>
            <a:endParaRPr lang="en-CA" sz="2400" i="1" dirty="0">
              <a:solidFill>
                <a:schemeClr val="bg1"/>
              </a:solidFill>
            </a:endParaRPr>
          </a:p>
        </p:txBody>
      </p:sp>
    </p:spTree>
    <p:extLst>
      <p:ext uri="{BB962C8B-B14F-4D97-AF65-F5344CB8AC3E}">
        <p14:creationId xmlns:p14="http://schemas.microsoft.com/office/powerpoint/2010/main" val="451867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
        <p:nvSpPr>
          <p:cNvPr id="2" name="TextBox 1"/>
          <p:cNvSpPr txBox="1"/>
          <p:nvPr/>
        </p:nvSpPr>
        <p:spPr>
          <a:xfrm>
            <a:off x="6236208" y="859536"/>
            <a:ext cx="5010912" cy="1754326"/>
          </a:xfrm>
          <a:prstGeom prst="rect">
            <a:avLst/>
          </a:prstGeom>
          <a:noFill/>
        </p:spPr>
        <p:txBody>
          <a:bodyPr wrap="square" rtlCol="0">
            <a:spAutoFit/>
          </a:bodyPr>
          <a:lstStyle/>
          <a:p>
            <a:r>
              <a:rPr lang="es-ES" altLang="en-US" sz="3600" dirty="0" err="1">
                <a:solidFill>
                  <a:schemeClr val="bg1"/>
                </a:solidFill>
              </a:rPr>
              <a:t>Genesis</a:t>
            </a:r>
            <a:r>
              <a:rPr lang="es-ES" altLang="en-US" sz="3600" dirty="0">
                <a:solidFill>
                  <a:schemeClr val="bg1"/>
                </a:solidFill>
              </a:rPr>
              <a:t> and </a:t>
            </a:r>
            <a:r>
              <a:rPr lang="es-ES" altLang="en-US" sz="3600" dirty="0" err="1">
                <a:solidFill>
                  <a:schemeClr val="bg1"/>
                </a:solidFill>
              </a:rPr>
              <a:t>Revelation</a:t>
            </a:r>
            <a:r>
              <a:rPr lang="es-ES" altLang="en-US" sz="3600" dirty="0">
                <a:solidFill>
                  <a:schemeClr val="bg1"/>
                </a:solidFill>
              </a:rPr>
              <a:t> </a:t>
            </a:r>
            <a:r>
              <a:rPr lang="es-ES" altLang="en-US" sz="3600" dirty="0" err="1" smtClean="0">
                <a:solidFill>
                  <a:schemeClr val="bg1"/>
                </a:solidFill>
              </a:rPr>
              <a:t>serve</a:t>
            </a:r>
            <a:r>
              <a:rPr lang="es-ES" altLang="en-US" sz="3600" dirty="0" smtClean="0">
                <a:solidFill>
                  <a:schemeClr val="bg1"/>
                </a:solidFill>
              </a:rPr>
              <a:t> </a:t>
            </a:r>
            <a:r>
              <a:rPr lang="es-ES" altLang="en-US" sz="3600" dirty="0" err="1" smtClean="0">
                <a:solidFill>
                  <a:schemeClr val="bg1"/>
                </a:solidFill>
              </a:rPr>
              <a:t>like</a:t>
            </a:r>
            <a:r>
              <a:rPr lang="es-ES" altLang="en-US" sz="3600" dirty="0" smtClean="0">
                <a:solidFill>
                  <a:schemeClr val="bg1"/>
                </a:solidFill>
              </a:rPr>
              <a:t> </a:t>
            </a:r>
            <a:r>
              <a:rPr lang="es-ES" altLang="en-US" sz="3600" dirty="0" err="1" smtClean="0">
                <a:solidFill>
                  <a:schemeClr val="bg1"/>
                </a:solidFill>
              </a:rPr>
              <a:t>book</a:t>
            </a:r>
            <a:r>
              <a:rPr lang="es-ES" altLang="en-US" sz="3600" dirty="0" smtClean="0">
                <a:solidFill>
                  <a:schemeClr val="bg1"/>
                </a:solidFill>
              </a:rPr>
              <a:t> </a:t>
            </a:r>
            <a:r>
              <a:rPr lang="es-ES" altLang="en-US" sz="3600" dirty="0" err="1">
                <a:solidFill>
                  <a:schemeClr val="bg1"/>
                </a:solidFill>
              </a:rPr>
              <a:t>ends</a:t>
            </a:r>
            <a:r>
              <a:rPr lang="es-ES" altLang="en-US" sz="3600" dirty="0">
                <a:solidFill>
                  <a:schemeClr val="bg1"/>
                </a:solidFill>
              </a:rPr>
              <a:t> of </a:t>
            </a:r>
            <a:r>
              <a:rPr lang="es-ES" altLang="en-US" sz="3600" dirty="0" err="1">
                <a:solidFill>
                  <a:schemeClr val="bg1"/>
                </a:solidFill>
              </a:rPr>
              <a:t>the</a:t>
            </a:r>
            <a:r>
              <a:rPr lang="es-ES" altLang="en-US" sz="3600" dirty="0">
                <a:solidFill>
                  <a:schemeClr val="bg1"/>
                </a:solidFill>
              </a:rPr>
              <a:t> </a:t>
            </a:r>
            <a:r>
              <a:rPr lang="es-ES" altLang="en-US" sz="3600" dirty="0" err="1">
                <a:solidFill>
                  <a:schemeClr val="bg1"/>
                </a:solidFill>
              </a:rPr>
              <a:t>Bible</a:t>
            </a:r>
            <a:r>
              <a:rPr lang="es-ES" altLang="en-US" sz="3600" dirty="0">
                <a:solidFill>
                  <a:schemeClr val="bg1"/>
                </a:solidFill>
              </a:rPr>
              <a:t>.</a:t>
            </a:r>
            <a:endParaRPr lang="en-CA" sz="3600" dirty="0">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15" y="85725"/>
            <a:ext cx="5209711" cy="3142107"/>
          </a:xfrm>
          <a:prstGeom prst="rect">
            <a:avLst/>
          </a:prstGeom>
        </p:spPr>
      </p:pic>
    </p:spTree>
    <p:extLst>
      <p:ext uri="{BB962C8B-B14F-4D97-AF65-F5344CB8AC3E}">
        <p14:creationId xmlns:p14="http://schemas.microsoft.com/office/powerpoint/2010/main" val="3011217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66928" y="365125"/>
            <a:ext cx="4526280" cy="1500251"/>
          </a:xfrm>
        </p:spPr>
        <p:txBody>
          <a:bodyPr>
            <a:noAutofit/>
          </a:bodyPr>
          <a:lstStyle/>
          <a:p>
            <a:r>
              <a:rPr lang="es-ES" altLang="en-US" sz="3200" dirty="0" err="1">
                <a:solidFill>
                  <a:schemeClr val="bg1"/>
                </a:solidFill>
                <a:latin typeface="+mn-lt"/>
              </a:rPr>
              <a:t>The</a:t>
            </a:r>
            <a:r>
              <a:rPr lang="es-ES" altLang="en-US" sz="3200" dirty="0">
                <a:solidFill>
                  <a:schemeClr val="bg1"/>
                </a:solidFill>
                <a:latin typeface="+mn-lt"/>
              </a:rPr>
              <a:t> </a:t>
            </a:r>
            <a:r>
              <a:rPr lang="es-ES" altLang="en-US" sz="3200" dirty="0" err="1">
                <a:solidFill>
                  <a:schemeClr val="bg1"/>
                </a:solidFill>
                <a:latin typeface="+mn-lt"/>
              </a:rPr>
              <a:t>Bible</a:t>
            </a:r>
            <a:r>
              <a:rPr lang="es-ES" altLang="en-US" sz="3200" dirty="0">
                <a:solidFill>
                  <a:schemeClr val="bg1"/>
                </a:solidFill>
                <a:latin typeface="+mn-lt"/>
              </a:rPr>
              <a:t> </a:t>
            </a:r>
            <a:r>
              <a:rPr lang="es-ES" altLang="en-US" sz="3200" dirty="0" err="1">
                <a:solidFill>
                  <a:schemeClr val="bg1"/>
                </a:solidFill>
                <a:latin typeface="+mn-lt"/>
              </a:rPr>
              <a:t>begins</a:t>
            </a:r>
            <a:r>
              <a:rPr lang="es-ES" altLang="en-US" sz="3200" dirty="0">
                <a:solidFill>
                  <a:schemeClr val="bg1"/>
                </a:solidFill>
                <a:latin typeface="+mn-lt"/>
              </a:rPr>
              <a:t> and </a:t>
            </a:r>
            <a:r>
              <a:rPr lang="es-ES" altLang="en-US" sz="3200" dirty="0" err="1">
                <a:solidFill>
                  <a:schemeClr val="bg1"/>
                </a:solidFill>
                <a:latin typeface="+mn-lt"/>
              </a:rPr>
              <a:t>ends</a:t>
            </a:r>
            <a:r>
              <a:rPr lang="es-ES" altLang="en-US" sz="3200" dirty="0">
                <a:solidFill>
                  <a:schemeClr val="bg1"/>
                </a:solidFill>
                <a:latin typeface="+mn-lt"/>
              </a:rPr>
              <a:t> </a:t>
            </a:r>
            <a:r>
              <a:rPr lang="es-ES" altLang="en-US" sz="3200" dirty="0" smtClean="0">
                <a:solidFill>
                  <a:schemeClr val="bg1"/>
                </a:solidFill>
                <a:latin typeface="+mn-lt"/>
              </a:rPr>
              <a:t/>
            </a:r>
            <a:br>
              <a:rPr lang="es-ES" altLang="en-US" sz="3200" dirty="0" smtClean="0">
                <a:solidFill>
                  <a:schemeClr val="bg1"/>
                </a:solidFill>
                <a:latin typeface="+mn-lt"/>
              </a:rPr>
            </a:br>
            <a:r>
              <a:rPr lang="es-ES" altLang="en-US" sz="3200" dirty="0" err="1" smtClean="0">
                <a:solidFill>
                  <a:schemeClr val="bg1"/>
                </a:solidFill>
                <a:latin typeface="+mn-lt"/>
              </a:rPr>
              <a:t>with</a:t>
            </a:r>
            <a:r>
              <a:rPr lang="es-ES" altLang="en-US" sz="3200" dirty="0" smtClean="0">
                <a:solidFill>
                  <a:schemeClr val="bg1"/>
                </a:solidFill>
                <a:latin typeface="+mn-lt"/>
              </a:rPr>
              <a:t> </a:t>
            </a:r>
            <a:r>
              <a:rPr lang="es-ES" altLang="en-US" sz="3200" dirty="0" smtClean="0">
                <a:solidFill>
                  <a:schemeClr val="bg1"/>
                </a:solidFill>
                <a:latin typeface="+mn-lt"/>
              </a:rPr>
              <a:t>a </a:t>
            </a:r>
            <a:r>
              <a:rPr lang="es-ES" altLang="en-US" sz="3200" dirty="0" smtClean="0">
                <a:solidFill>
                  <a:schemeClr val="bg1"/>
                </a:solidFill>
                <a:latin typeface="+mn-lt"/>
              </a:rPr>
              <a:t>temple; </a:t>
            </a:r>
            <a:r>
              <a:rPr lang="es-ES" altLang="en-US" sz="3200" dirty="0" err="1" smtClean="0">
                <a:solidFill>
                  <a:schemeClr val="bg1"/>
                </a:solidFill>
                <a:latin typeface="+mn-lt"/>
              </a:rPr>
              <a:t>God</a:t>
            </a:r>
            <a:r>
              <a:rPr lang="es-ES" altLang="en-US" sz="3200" dirty="0" smtClean="0">
                <a:solidFill>
                  <a:schemeClr val="bg1"/>
                </a:solidFill>
                <a:latin typeface="+mn-lt"/>
              </a:rPr>
              <a:t> </a:t>
            </a:r>
            <a:r>
              <a:rPr lang="es-ES" altLang="en-US" sz="3200" dirty="0" err="1" smtClean="0">
                <a:solidFill>
                  <a:schemeClr val="bg1"/>
                </a:solidFill>
                <a:latin typeface="+mn-lt"/>
              </a:rPr>
              <a:t>being</a:t>
            </a:r>
            <a:r>
              <a:rPr lang="es-ES" altLang="en-US" sz="3200" dirty="0" smtClean="0">
                <a:solidFill>
                  <a:schemeClr val="bg1"/>
                </a:solidFill>
                <a:latin typeface="+mn-lt"/>
              </a:rPr>
              <a:t> </a:t>
            </a:r>
            <a:r>
              <a:rPr lang="es-ES" altLang="en-US" sz="3200" dirty="0" err="1" smtClean="0">
                <a:solidFill>
                  <a:schemeClr val="bg1"/>
                </a:solidFill>
                <a:latin typeface="+mn-lt"/>
              </a:rPr>
              <a:t>known</a:t>
            </a:r>
            <a:r>
              <a:rPr lang="es-ES" altLang="en-US" sz="3200" dirty="0" smtClean="0">
                <a:solidFill>
                  <a:schemeClr val="bg1"/>
                </a:solidFill>
                <a:latin typeface="+mn-lt"/>
              </a:rPr>
              <a:t> and </a:t>
            </a:r>
            <a:r>
              <a:rPr lang="es-ES" altLang="en-US" sz="3200" dirty="0" err="1" smtClean="0">
                <a:solidFill>
                  <a:schemeClr val="bg1"/>
                </a:solidFill>
                <a:latin typeface="+mn-lt"/>
              </a:rPr>
              <a:t>dwelling</a:t>
            </a:r>
            <a:r>
              <a:rPr lang="es-ES" altLang="en-US" sz="3200" dirty="0" smtClean="0">
                <a:solidFill>
                  <a:schemeClr val="bg1"/>
                </a:solidFill>
                <a:latin typeface="+mn-lt"/>
              </a:rPr>
              <a:t> </a:t>
            </a:r>
            <a:r>
              <a:rPr lang="es-ES" altLang="en-US" sz="3200" dirty="0" err="1" smtClean="0">
                <a:solidFill>
                  <a:schemeClr val="bg1"/>
                </a:solidFill>
                <a:latin typeface="+mn-lt"/>
              </a:rPr>
              <a:t>with</a:t>
            </a:r>
            <a:r>
              <a:rPr lang="es-ES" altLang="en-US" sz="3200" dirty="0" smtClean="0">
                <a:solidFill>
                  <a:schemeClr val="bg1"/>
                </a:solidFill>
                <a:latin typeface="+mn-lt"/>
              </a:rPr>
              <a:t> </a:t>
            </a:r>
            <a:r>
              <a:rPr lang="es-ES" altLang="en-US" sz="3200" dirty="0" err="1" smtClean="0">
                <a:solidFill>
                  <a:schemeClr val="bg1"/>
                </a:solidFill>
                <a:latin typeface="+mn-lt"/>
              </a:rPr>
              <a:t>His</a:t>
            </a:r>
            <a:r>
              <a:rPr lang="es-ES" altLang="en-US" sz="3200" dirty="0" smtClean="0">
                <a:solidFill>
                  <a:schemeClr val="bg1"/>
                </a:solidFill>
                <a:latin typeface="+mn-lt"/>
              </a:rPr>
              <a:t> </a:t>
            </a:r>
            <a:r>
              <a:rPr lang="es-ES" altLang="en-US" sz="3200" dirty="0" err="1" smtClean="0">
                <a:solidFill>
                  <a:schemeClr val="bg1"/>
                </a:solidFill>
                <a:latin typeface="+mn-lt"/>
              </a:rPr>
              <a:t>people</a:t>
            </a:r>
            <a:r>
              <a:rPr lang="es-ES" altLang="en-US" sz="3200" dirty="0" smtClean="0">
                <a:solidFill>
                  <a:schemeClr val="bg1"/>
                </a:solidFill>
                <a:latin typeface="+mn-lt"/>
              </a:rPr>
              <a:t>.</a:t>
            </a:r>
            <a:endParaRPr lang="en-US" altLang="en-US" sz="3200" dirty="0">
              <a:solidFill>
                <a:schemeClr val="bg1"/>
              </a:solidFill>
              <a:latin typeface="+mn-lt"/>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4224" y="172784"/>
            <a:ext cx="5662302" cy="3411664"/>
          </a:xfrm>
          <a:prstGeom prst="rect">
            <a:avLst/>
          </a:prstGeom>
        </p:spPr>
      </p:pic>
    </p:spTree>
    <p:extLst>
      <p:ext uri="{BB962C8B-B14F-4D97-AF65-F5344CB8AC3E}">
        <p14:creationId xmlns:p14="http://schemas.microsoft.com/office/powerpoint/2010/main" val="36135243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66928" y="365125"/>
            <a:ext cx="4526280" cy="1325563"/>
          </a:xfrm>
        </p:spPr>
        <p:txBody>
          <a:bodyPr>
            <a:normAutofit/>
          </a:bodyPr>
          <a:lstStyle/>
          <a:p>
            <a:r>
              <a:rPr lang="es-ES" altLang="en-US" sz="3200" dirty="0" err="1">
                <a:solidFill>
                  <a:schemeClr val="bg1"/>
                </a:solidFill>
                <a:latin typeface="+mn-lt"/>
              </a:rPr>
              <a:t>The</a:t>
            </a:r>
            <a:r>
              <a:rPr lang="es-ES" altLang="en-US" sz="3200" dirty="0">
                <a:solidFill>
                  <a:schemeClr val="bg1"/>
                </a:solidFill>
                <a:latin typeface="+mn-lt"/>
              </a:rPr>
              <a:t> </a:t>
            </a:r>
            <a:r>
              <a:rPr lang="es-ES" altLang="en-US" sz="3200" dirty="0" err="1">
                <a:solidFill>
                  <a:schemeClr val="bg1"/>
                </a:solidFill>
                <a:latin typeface="+mn-lt"/>
              </a:rPr>
              <a:t>Bible</a:t>
            </a:r>
            <a:r>
              <a:rPr lang="es-ES" altLang="en-US" sz="3200" dirty="0">
                <a:solidFill>
                  <a:schemeClr val="bg1"/>
                </a:solidFill>
                <a:latin typeface="+mn-lt"/>
              </a:rPr>
              <a:t> </a:t>
            </a:r>
            <a:r>
              <a:rPr lang="es-ES" altLang="en-US" sz="3200" dirty="0" err="1">
                <a:solidFill>
                  <a:schemeClr val="bg1"/>
                </a:solidFill>
                <a:latin typeface="+mn-lt"/>
              </a:rPr>
              <a:t>begins</a:t>
            </a:r>
            <a:r>
              <a:rPr lang="es-ES" altLang="en-US" sz="3200" dirty="0">
                <a:solidFill>
                  <a:schemeClr val="bg1"/>
                </a:solidFill>
                <a:latin typeface="+mn-lt"/>
              </a:rPr>
              <a:t> and </a:t>
            </a:r>
            <a:r>
              <a:rPr lang="es-ES" altLang="en-US" sz="3200" dirty="0" err="1">
                <a:solidFill>
                  <a:schemeClr val="bg1"/>
                </a:solidFill>
                <a:latin typeface="+mn-lt"/>
              </a:rPr>
              <a:t>ends</a:t>
            </a:r>
            <a:r>
              <a:rPr lang="es-ES" altLang="en-US" sz="3200" dirty="0">
                <a:solidFill>
                  <a:schemeClr val="bg1"/>
                </a:solidFill>
                <a:latin typeface="+mn-lt"/>
              </a:rPr>
              <a:t> </a:t>
            </a:r>
            <a:r>
              <a:rPr lang="es-ES" altLang="en-US" sz="3200" dirty="0" smtClean="0">
                <a:solidFill>
                  <a:schemeClr val="bg1"/>
                </a:solidFill>
                <a:latin typeface="+mn-lt"/>
              </a:rPr>
              <a:t/>
            </a:r>
            <a:br>
              <a:rPr lang="es-ES" altLang="en-US" sz="3200" dirty="0" smtClean="0">
                <a:solidFill>
                  <a:schemeClr val="bg1"/>
                </a:solidFill>
                <a:latin typeface="+mn-lt"/>
              </a:rPr>
            </a:br>
            <a:r>
              <a:rPr lang="es-ES" altLang="en-US" sz="3200" dirty="0" err="1" smtClean="0">
                <a:solidFill>
                  <a:schemeClr val="bg1"/>
                </a:solidFill>
                <a:latin typeface="+mn-lt"/>
              </a:rPr>
              <a:t>with</a:t>
            </a:r>
            <a:r>
              <a:rPr lang="es-ES" altLang="en-US" sz="3200" dirty="0" smtClean="0">
                <a:solidFill>
                  <a:schemeClr val="bg1"/>
                </a:solidFill>
                <a:latin typeface="+mn-lt"/>
              </a:rPr>
              <a:t> </a:t>
            </a:r>
            <a:r>
              <a:rPr lang="es-ES" altLang="en-US" sz="3200" dirty="0" err="1" smtClean="0">
                <a:solidFill>
                  <a:schemeClr val="bg1"/>
                </a:solidFill>
                <a:latin typeface="+mn-lt"/>
              </a:rPr>
              <a:t>the</a:t>
            </a:r>
            <a:r>
              <a:rPr lang="es-ES" altLang="en-US" sz="3200" dirty="0" smtClean="0">
                <a:solidFill>
                  <a:schemeClr val="bg1"/>
                </a:solidFill>
                <a:latin typeface="+mn-lt"/>
              </a:rPr>
              <a:t> </a:t>
            </a:r>
            <a:r>
              <a:rPr lang="es-ES" altLang="en-US" sz="3200" dirty="0" err="1" smtClean="0">
                <a:solidFill>
                  <a:schemeClr val="bg1"/>
                </a:solidFill>
                <a:latin typeface="+mn-lt"/>
              </a:rPr>
              <a:t>tree</a:t>
            </a:r>
            <a:r>
              <a:rPr lang="es-ES" altLang="en-US" sz="3200" dirty="0" smtClean="0">
                <a:solidFill>
                  <a:schemeClr val="bg1"/>
                </a:solidFill>
                <a:latin typeface="+mn-lt"/>
              </a:rPr>
              <a:t> of </a:t>
            </a:r>
            <a:r>
              <a:rPr lang="es-ES" altLang="en-US" sz="3200" dirty="0" err="1" smtClean="0">
                <a:solidFill>
                  <a:schemeClr val="bg1"/>
                </a:solidFill>
                <a:latin typeface="+mn-lt"/>
              </a:rPr>
              <a:t>life</a:t>
            </a:r>
            <a:r>
              <a:rPr lang="es-ES" altLang="en-US" sz="3200" dirty="0">
                <a:solidFill>
                  <a:schemeClr val="bg1"/>
                </a:solidFill>
                <a:latin typeface="+mn-lt"/>
              </a:rPr>
              <a:t>.</a:t>
            </a:r>
            <a:endParaRPr lang="en-US" altLang="en-US" sz="3200" dirty="0">
              <a:solidFill>
                <a:schemeClr val="bg1"/>
              </a:solidFill>
              <a:latin typeface="+mn-lt"/>
            </a:endParaRPr>
          </a:p>
        </p:txBody>
      </p:sp>
      <p:sp>
        <p:nvSpPr>
          <p:cNvPr id="27651" name="Rectangle 3"/>
          <p:cNvSpPr>
            <a:spLocks noGrp="1" noChangeArrowheads="1"/>
          </p:cNvSpPr>
          <p:nvPr>
            <p:ph type="body" idx="1"/>
          </p:nvPr>
        </p:nvSpPr>
        <p:spPr>
          <a:xfrm>
            <a:off x="237744" y="1825625"/>
            <a:ext cx="11116056" cy="3733927"/>
          </a:xfrm>
        </p:spPr>
        <p:txBody>
          <a:bodyPr>
            <a:normAutofit/>
          </a:bodyPr>
          <a:lstStyle/>
          <a:p>
            <a:pPr>
              <a:lnSpc>
                <a:spcPct val="90000"/>
              </a:lnSpc>
            </a:pPr>
            <a:endParaRPr lang="es-ES" altLang="en-US" sz="3200" dirty="0">
              <a:solidFill>
                <a:schemeClr val="bg1"/>
              </a:solidFill>
            </a:endParaRPr>
          </a:p>
          <a:p>
            <a:pPr>
              <a:lnSpc>
                <a:spcPct val="90000"/>
              </a:lnSpc>
              <a:buFont typeface="Wingdings" panose="05000000000000000000" pitchFamily="2" charset="2"/>
              <a:buNone/>
            </a:pPr>
            <a:endParaRPr lang="es-ES" altLang="en-US" i="1" dirty="0">
              <a:solidFill>
                <a:schemeClr val="bg1"/>
              </a:solidFill>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3368" y="122301"/>
            <a:ext cx="5690616" cy="4267962"/>
          </a:xfrm>
          <a:prstGeom prst="rect">
            <a:avLst/>
          </a:prstGeom>
        </p:spPr>
      </p:pic>
    </p:spTree>
    <p:extLst>
      <p:ext uri="{BB962C8B-B14F-4D97-AF65-F5344CB8AC3E}">
        <p14:creationId xmlns:p14="http://schemas.microsoft.com/office/powerpoint/2010/main" val="32956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66928" y="365125"/>
            <a:ext cx="4526280" cy="1325563"/>
          </a:xfrm>
        </p:spPr>
        <p:txBody>
          <a:bodyPr>
            <a:normAutofit/>
          </a:bodyPr>
          <a:lstStyle/>
          <a:p>
            <a:r>
              <a:rPr lang="es-ES" altLang="en-US" sz="3200" dirty="0" err="1">
                <a:solidFill>
                  <a:schemeClr val="bg1"/>
                </a:solidFill>
                <a:latin typeface="+mn-lt"/>
              </a:rPr>
              <a:t>The</a:t>
            </a:r>
            <a:r>
              <a:rPr lang="es-ES" altLang="en-US" sz="3200" dirty="0">
                <a:solidFill>
                  <a:schemeClr val="bg1"/>
                </a:solidFill>
                <a:latin typeface="+mn-lt"/>
              </a:rPr>
              <a:t> </a:t>
            </a:r>
            <a:r>
              <a:rPr lang="es-ES" altLang="en-US" sz="3200" dirty="0" err="1">
                <a:solidFill>
                  <a:schemeClr val="bg1"/>
                </a:solidFill>
                <a:latin typeface="+mn-lt"/>
              </a:rPr>
              <a:t>Bible</a:t>
            </a:r>
            <a:r>
              <a:rPr lang="es-ES" altLang="en-US" sz="3200" dirty="0">
                <a:solidFill>
                  <a:schemeClr val="bg1"/>
                </a:solidFill>
                <a:latin typeface="+mn-lt"/>
              </a:rPr>
              <a:t> </a:t>
            </a:r>
            <a:r>
              <a:rPr lang="es-ES" altLang="en-US" sz="3200" dirty="0" err="1">
                <a:solidFill>
                  <a:schemeClr val="bg1"/>
                </a:solidFill>
                <a:latin typeface="+mn-lt"/>
              </a:rPr>
              <a:t>begins</a:t>
            </a:r>
            <a:r>
              <a:rPr lang="es-ES" altLang="en-US" sz="3200" dirty="0">
                <a:solidFill>
                  <a:schemeClr val="bg1"/>
                </a:solidFill>
                <a:latin typeface="+mn-lt"/>
              </a:rPr>
              <a:t> and </a:t>
            </a:r>
            <a:r>
              <a:rPr lang="es-ES" altLang="en-US" sz="3200" dirty="0" err="1">
                <a:solidFill>
                  <a:schemeClr val="bg1"/>
                </a:solidFill>
                <a:latin typeface="+mn-lt"/>
              </a:rPr>
              <a:t>ends</a:t>
            </a:r>
            <a:r>
              <a:rPr lang="es-ES" altLang="en-US" sz="3200" dirty="0">
                <a:solidFill>
                  <a:schemeClr val="bg1"/>
                </a:solidFill>
                <a:latin typeface="+mn-lt"/>
              </a:rPr>
              <a:t> </a:t>
            </a:r>
            <a:r>
              <a:rPr lang="es-ES" altLang="en-US" sz="3200" dirty="0" smtClean="0">
                <a:solidFill>
                  <a:schemeClr val="bg1"/>
                </a:solidFill>
                <a:latin typeface="+mn-lt"/>
              </a:rPr>
              <a:t/>
            </a:r>
            <a:br>
              <a:rPr lang="es-ES" altLang="en-US" sz="3200" dirty="0" smtClean="0">
                <a:solidFill>
                  <a:schemeClr val="bg1"/>
                </a:solidFill>
                <a:latin typeface="+mn-lt"/>
              </a:rPr>
            </a:br>
            <a:r>
              <a:rPr lang="es-ES" altLang="en-US" sz="3200" dirty="0" err="1" smtClean="0">
                <a:solidFill>
                  <a:schemeClr val="bg1"/>
                </a:solidFill>
                <a:latin typeface="+mn-lt"/>
              </a:rPr>
              <a:t>with</a:t>
            </a:r>
            <a:r>
              <a:rPr lang="es-ES" altLang="en-US" sz="3200" dirty="0" smtClean="0">
                <a:solidFill>
                  <a:schemeClr val="bg1"/>
                </a:solidFill>
                <a:latin typeface="+mn-lt"/>
              </a:rPr>
              <a:t> a global </a:t>
            </a:r>
            <a:r>
              <a:rPr lang="es-ES" altLang="en-US" sz="3200" dirty="0" err="1" smtClean="0">
                <a:solidFill>
                  <a:schemeClr val="bg1"/>
                </a:solidFill>
                <a:latin typeface="+mn-lt"/>
              </a:rPr>
              <a:t>call</a:t>
            </a:r>
            <a:r>
              <a:rPr lang="es-ES" altLang="en-US" sz="3200" dirty="0" smtClean="0">
                <a:solidFill>
                  <a:schemeClr val="bg1"/>
                </a:solidFill>
                <a:latin typeface="+mn-lt"/>
              </a:rPr>
              <a:t>.</a:t>
            </a:r>
            <a:endParaRPr lang="en-US" altLang="en-US" sz="3200" dirty="0">
              <a:solidFill>
                <a:schemeClr val="bg1"/>
              </a:solidFill>
              <a:latin typeface="+mn-lt"/>
            </a:endParaRPr>
          </a:p>
        </p:txBody>
      </p:sp>
      <p:sp>
        <p:nvSpPr>
          <p:cNvPr id="27651" name="Rectangle 3"/>
          <p:cNvSpPr>
            <a:spLocks noGrp="1" noChangeArrowheads="1"/>
          </p:cNvSpPr>
          <p:nvPr>
            <p:ph type="body" idx="1"/>
          </p:nvPr>
        </p:nvSpPr>
        <p:spPr>
          <a:xfrm>
            <a:off x="237744" y="1825625"/>
            <a:ext cx="11116056" cy="3733927"/>
          </a:xfrm>
        </p:spPr>
        <p:txBody>
          <a:bodyPr>
            <a:normAutofit/>
          </a:bodyPr>
          <a:lstStyle/>
          <a:p>
            <a:pPr>
              <a:lnSpc>
                <a:spcPct val="90000"/>
              </a:lnSpc>
            </a:pPr>
            <a:endParaRPr lang="es-ES" altLang="en-US" sz="3200" dirty="0">
              <a:solidFill>
                <a:schemeClr val="bg1"/>
              </a:solidFill>
            </a:endParaRPr>
          </a:p>
          <a:p>
            <a:pPr>
              <a:lnSpc>
                <a:spcPct val="90000"/>
              </a:lnSpc>
              <a:buFont typeface="Wingdings" panose="05000000000000000000" pitchFamily="2" charset="2"/>
              <a:buNone/>
            </a:pPr>
            <a:endParaRPr lang="es-ES" altLang="en-US" i="1" dirty="0">
              <a:solidFill>
                <a:schemeClr val="bg1"/>
              </a:solidFill>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528" y="236168"/>
            <a:ext cx="6592762" cy="4373199"/>
          </a:xfrm>
          <a:prstGeom prst="rect">
            <a:avLst/>
          </a:prstGeom>
        </p:spPr>
      </p:pic>
    </p:spTree>
    <p:extLst>
      <p:ext uri="{BB962C8B-B14F-4D97-AF65-F5344CB8AC3E}">
        <p14:creationId xmlns:p14="http://schemas.microsoft.com/office/powerpoint/2010/main" val="144015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7744" y="365125"/>
            <a:ext cx="6332738" cy="1897308"/>
          </a:xfrm>
        </p:spPr>
        <p:txBody>
          <a:bodyPr>
            <a:normAutofit/>
          </a:bodyPr>
          <a:lstStyle/>
          <a:p>
            <a:r>
              <a:rPr lang="es-ES" altLang="en-US" sz="3200" dirty="0" err="1">
                <a:solidFill>
                  <a:schemeClr val="bg1"/>
                </a:solidFill>
                <a:latin typeface="+mn-lt"/>
              </a:rPr>
              <a:t>The</a:t>
            </a:r>
            <a:r>
              <a:rPr lang="es-ES" altLang="en-US" sz="3200" dirty="0">
                <a:solidFill>
                  <a:schemeClr val="bg1"/>
                </a:solidFill>
                <a:latin typeface="+mn-lt"/>
              </a:rPr>
              <a:t> </a:t>
            </a:r>
            <a:r>
              <a:rPr lang="es-ES" altLang="en-US" sz="3200" dirty="0" err="1" smtClean="0">
                <a:solidFill>
                  <a:schemeClr val="bg1"/>
                </a:solidFill>
                <a:latin typeface="+mn-lt"/>
              </a:rPr>
              <a:t>root</a:t>
            </a:r>
            <a:r>
              <a:rPr lang="es-ES" altLang="en-US" sz="3200" dirty="0" smtClean="0">
                <a:solidFill>
                  <a:schemeClr val="bg1"/>
                </a:solidFill>
                <a:latin typeface="+mn-lt"/>
              </a:rPr>
              <a:t> </a:t>
            </a:r>
            <a:r>
              <a:rPr lang="es-ES" altLang="en-US" sz="3200" dirty="0" err="1" smtClean="0">
                <a:solidFill>
                  <a:schemeClr val="bg1"/>
                </a:solidFill>
                <a:latin typeface="+mn-lt"/>
              </a:rPr>
              <a:t>system</a:t>
            </a:r>
            <a:r>
              <a:rPr lang="es-ES" altLang="en-US" sz="3200" dirty="0" smtClean="0">
                <a:solidFill>
                  <a:schemeClr val="bg1"/>
                </a:solidFill>
                <a:latin typeface="+mn-lt"/>
              </a:rPr>
              <a:t> </a:t>
            </a:r>
            <a:r>
              <a:rPr lang="es-ES" altLang="en-US" sz="3200" dirty="0">
                <a:solidFill>
                  <a:schemeClr val="bg1"/>
                </a:solidFill>
                <a:latin typeface="+mn-lt"/>
              </a:rPr>
              <a:t>of </a:t>
            </a:r>
            <a:r>
              <a:rPr lang="es-ES" altLang="en-US" sz="3200" dirty="0" err="1">
                <a:solidFill>
                  <a:schemeClr val="bg1"/>
                </a:solidFill>
                <a:latin typeface="+mn-lt"/>
              </a:rPr>
              <a:t>the</a:t>
            </a:r>
            <a:r>
              <a:rPr lang="es-ES" altLang="en-US" sz="3200" dirty="0">
                <a:solidFill>
                  <a:schemeClr val="bg1"/>
                </a:solidFill>
                <a:latin typeface="+mn-lt"/>
              </a:rPr>
              <a:t> Church can be </a:t>
            </a:r>
            <a:r>
              <a:rPr lang="es-ES" altLang="en-US" sz="3200" dirty="0" err="1">
                <a:solidFill>
                  <a:schemeClr val="bg1"/>
                </a:solidFill>
                <a:latin typeface="+mn-lt"/>
              </a:rPr>
              <a:t>traced</a:t>
            </a:r>
            <a:r>
              <a:rPr lang="es-ES" altLang="en-US" sz="3200" dirty="0">
                <a:solidFill>
                  <a:schemeClr val="bg1"/>
                </a:solidFill>
                <a:latin typeface="+mn-lt"/>
              </a:rPr>
              <a:t> </a:t>
            </a:r>
            <a:r>
              <a:rPr lang="es-ES" altLang="en-US" sz="3200" dirty="0" smtClean="0">
                <a:solidFill>
                  <a:schemeClr val="bg1"/>
                </a:solidFill>
                <a:latin typeface="+mn-lt"/>
              </a:rPr>
              <a:t>back </a:t>
            </a:r>
            <a:r>
              <a:rPr lang="es-ES" altLang="en-US" sz="3200" dirty="0">
                <a:solidFill>
                  <a:schemeClr val="bg1"/>
                </a:solidFill>
                <a:latin typeface="+mn-lt"/>
              </a:rPr>
              <a:t>to </a:t>
            </a:r>
            <a:r>
              <a:rPr lang="es-ES" altLang="en-US" sz="3200" dirty="0" smtClean="0">
                <a:solidFill>
                  <a:schemeClr val="bg1"/>
                </a:solidFill>
                <a:latin typeface="+mn-lt"/>
              </a:rPr>
              <a:t>Abraham </a:t>
            </a:r>
            <a:r>
              <a:rPr lang="es-ES" altLang="en-US" sz="3200" dirty="0" err="1" smtClean="0">
                <a:solidFill>
                  <a:schemeClr val="bg1"/>
                </a:solidFill>
                <a:latin typeface="+mn-lt"/>
              </a:rPr>
              <a:t>because</a:t>
            </a:r>
            <a:r>
              <a:rPr lang="es-ES" altLang="en-US" sz="3200" dirty="0" smtClean="0">
                <a:solidFill>
                  <a:schemeClr val="bg1"/>
                </a:solidFill>
                <a:latin typeface="+mn-lt"/>
              </a:rPr>
              <a:t> </a:t>
            </a:r>
            <a:r>
              <a:rPr lang="es-ES" altLang="en-US" sz="3200" dirty="0" err="1" smtClean="0">
                <a:solidFill>
                  <a:schemeClr val="bg1"/>
                </a:solidFill>
                <a:latin typeface="+mn-lt"/>
              </a:rPr>
              <a:t>God’s</a:t>
            </a:r>
            <a:r>
              <a:rPr lang="es-ES" altLang="en-US" sz="3200" dirty="0" smtClean="0">
                <a:solidFill>
                  <a:schemeClr val="bg1"/>
                </a:solidFill>
                <a:latin typeface="+mn-lt"/>
              </a:rPr>
              <a:t> </a:t>
            </a:r>
            <a:r>
              <a:rPr lang="es-ES" altLang="en-US" sz="3200" dirty="0" err="1" smtClean="0">
                <a:solidFill>
                  <a:schemeClr val="bg1"/>
                </a:solidFill>
                <a:latin typeface="+mn-lt"/>
              </a:rPr>
              <a:t>promise</a:t>
            </a:r>
            <a:r>
              <a:rPr lang="es-ES" altLang="en-US" sz="3200" dirty="0" smtClean="0">
                <a:solidFill>
                  <a:schemeClr val="bg1"/>
                </a:solidFill>
                <a:latin typeface="+mn-lt"/>
              </a:rPr>
              <a:t> </a:t>
            </a:r>
            <a:r>
              <a:rPr lang="es-ES" altLang="en-US" sz="3200" dirty="0" err="1" smtClean="0">
                <a:solidFill>
                  <a:schemeClr val="bg1"/>
                </a:solidFill>
                <a:latin typeface="+mn-lt"/>
              </a:rPr>
              <a:t>was</a:t>
            </a:r>
            <a:r>
              <a:rPr lang="es-ES" altLang="en-US" sz="3200" dirty="0" smtClean="0">
                <a:solidFill>
                  <a:schemeClr val="bg1"/>
                </a:solidFill>
                <a:latin typeface="+mn-lt"/>
              </a:rPr>
              <a:t> to </a:t>
            </a:r>
            <a:r>
              <a:rPr lang="es-ES" altLang="en-US" sz="3200" dirty="0" err="1" smtClean="0">
                <a:solidFill>
                  <a:schemeClr val="bg1"/>
                </a:solidFill>
                <a:latin typeface="+mn-lt"/>
              </a:rPr>
              <a:t>make</a:t>
            </a:r>
            <a:r>
              <a:rPr lang="es-ES" altLang="en-US" sz="3200" dirty="0" smtClean="0">
                <a:solidFill>
                  <a:schemeClr val="bg1"/>
                </a:solidFill>
                <a:latin typeface="+mn-lt"/>
              </a:rPr>
              <a:t> </a:t>
            </a:r>
            <a:r>
              <a:rPr lang="es-ES" altLang="en-US" sz="3200" dirty="0" err="1" smtClean="0">
                <a:solidFill>
                  <a:schemeClr val="bg1"/>
                </a:solidFill>
                <a:latin typeface="+mn-lt"/>
              </a:rPr>
              <a:t>him</a:t>
            </a:r>
            <a:r>
              <a:rPr lang="es-ES" altLang="en-US" sz="3200" dirty="0" smtClean="0">
                <a:solidFill>
                  <a:schemeClr val="bg1"/>
                </a:solidFill>
                <a:latin typeface="+mn-lt"/>
              </a:rPr>
              <a:t> </a:t>
            </a:r>
            <a:r>
              <a:rPr lang="es-ES" altLang="en-US" sz="3200" dirty="0" err="1" smtClean="0">
                <a:solidFill>
                  <a:schemeClr val="bg1"/>
                </a:solidFill>
                <a:latin typeface="+mn-lt"/>
              </a:rPr>
              <a:t>into</a:t>
            </a:r>
            <a:r>
              <a:rPr lang="es-ES" altLang="en-US" sz="3200" dirty="0" smtClean="0">
                <a:solidFill>
                  <a:schemeClr val="bg1"/>
                </a:solidFill>
                <a:latin typeface="+mn-lt"/>
              </a:rPr>
              <a:t> a </a:t>
            </a:r>
            <a:r>
              <a:rPr lang="es-ES" altLang="en-US" sz="3200" dirty="0" err="1" smtClean="0">
                <a:solidFill>
                  <a:schemeClr val="bg1"/>
                </a:solidFill>
                <a:latin typeface="+mn-lt"/>
              </a:rPr>
              <a:t>great</a:t>
            </a:r>
            <a:r>
              <a:rPr lang="es-ES" altLang="en-US" sz="3200" dirty="0" smtClean="0">
                <a:solidFill>
                  <a:schemeClr val="bg1"/>
                </a:solidFill>
                <a:latin typeface="+mn-lt"/>
              </a:rPr>
              <a:t> </a:t>
            </a:r>
            <a:r>
              <a:rPr lang="es-ES" altLang="en-US" sz="3200" dirty="0" err="1" smtClean="0">
                <a:solidFill>
                  <a:schemeClr val="bg1"/>
                </a:solidFill>
                <a:latin typeface="+mn-lt"/>
              </a:rPr>
              <a:t>nation</a:t>
            </a:r>
            <a:r>
              <a:rPr lang="es-ES" altLang="en-US" sz="3200" dirty="0" smtClean="0">
                <a:solidFill>
                  <a:schemeClr val="bg1"/>
                </a:solidFill>
                <a:latin typeface="+mn-lt"/>
              </a:rPr>
              <a:t>.</a:t>
            </a:r>
            <a:endParaRPr lang="en-US" altLang="en-US" sz="3200" dirty="0">
              <a:solidFill>
                <a:schemeClr val="bg1"/>
              </a:solidFill>
              <a:latin typeface="+mn-lt"/>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22" y="122301"/>
            <a:ext cx="5392461" cy="4044346"/>
          </a:xfrm>
          <a:prstGeom prst="rect">
            <a:avLst/>
          </a:prstGeom>
        </p:spPr>
      </p:pic>
    </p:spTree>
    <p:extLst>
      <p:ext uri="{BB962C8B-B14F-4D97-AF65-F5344CB8AC3E}">
        <p14:creationId xmlns:p14="http://schemas.microsoft.com/office/powerpoint/2010/main" val="2917255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7744" y="365125"/>
            <a:ext cx="6332738" cy="1897308"/>
          </a:xfrm>
        </p:spPr>
        <p:txBody>
          <a:bodyPr>
            <a:normAutofit/>
          </a:bodyPr>
          <a:lstStyle/>
          <a:p>
            <a:r>
              <a:rPr lang="es-ES" altLang="en-US" sz="3200" dirty="0" err="1" smtClean="0">
                <a:solidFill>
                  <a:schemeClr val="bg1"/>
                </a:solidFill>
                <a:latin typeface="+mn-lt"/>
              </a:rPr>
              <a:t>That</a:t>
            </a:r>
            <a:r>
              <a:rPr lang="es-ES" altLang="en-US" sz="3200" dirty="0" smtClean="0">
                <a:solidFill>
                  <a:schemeClr val="bg1"/>
                </a:solidFill>
                <a:latin typeface="+mn-lt"/>
              </a:rPr>
              <a:t> </a:t>
            </a:r>
            <a:r>
              <a:rPr lang="es-ES" altLang="en-US" sz="3200" dirty="0" err="1" smtClean="0">
                <a:solidFill>
                  <a:schemeClr val="bg1"/>
                </a:solidFill>
                <a:latin typeface="+mn-lt"/>
              </a:rPr>
              <a:t>nation</a:t>
            </a:r>
            <a:r>
              <a:rPr lang="es-ES" altLang="en-US" sz="3200" dirty="0" smtClean="0">
                <a:solidFill>
                  <a:schemeClr val="bg1"/>
                </a:solidFill>
                <a:latin typeface="+mn-lt"/>
              </a:rPr>
              <a:t> </a:t>
            </a:r>
            <a:r>
              <a:rPr lang="es-ES" altLang="en-US" sz="3200" dirty="0" err="1" smtClean="0">
                <a:solidFill>
                  <a:schemeClr val="bg1"/>
                </a:solidFill>
                <a:latin typeface="+mn-lt"/>
              </a:rPr>
              <a:t>became</a:t>
            </a:r>
            <a:r>
              <a:rPr lang="es-ES" altLang="en-US" sz="3200" dirty="0" smtClean="0">
                <a:solidFill>
                  <a:schemeClr val="bg1"/>
                </a:solidFill>
                <a:latin typeface="+mn-lt"/>
              </a:rPr>
              <a:t> Israel and </a:t>
            </a:r>
            <a:r>
              <a:rPr lang="es-ES" altLang="en-US" sz="3200" dirty="0" err="1" smtClean="0">
                <a:solidFill>
                  <a:schemeClr val="bg1"/>
                </a:solidFill>
                <a:latin typeface="+mn-lt"/>
              </a:rPr>
              <a:t>the</a:t>
            </a:r>
            <a:r>
              <a:rPr lang="es-ES" altLang="en-US" sz="3200" dirty="0" smtClean="0">
                <a:solidFill>
                  <a:schemeClr val="bg1"/>
                </a:solidFill>
                <a:latin typeface="+mn-lt"/>
              </a:rPr>
              <a:t> </a:t>
            </a:r>
            <a:r>
              <a:rPr lang="es-ES" altLang="en-US" sz="3200" dirty="0" err="1" smtClean="0">
                <a:solidFill>
                  <a:schemeClr val="bg1"/>
                </a:solidFill>
                <a:latin typeface="+mn-lt"/>
              </a:rPr>
              <a:t>Messiah</a:t>
            </a:r>
            <a:r>
              <a:rPr lang="es-ES" altLang="en-US" sz="3200" dirty="0" smtClean="0">
                <a:solidFill>
                  <a:schemeClr val="bg1"/>
                </a:solidFill>
                <a:latin typeface="+mn-lt"/>
              </a:rPr>
              <a:t> of Israel </a:t>
            </a:r>
            <a:r>
              <a:rPr lang="es-ES" altLang="en-US" sz="3200" dirty="0" err="1" smtClean="0">
                <a:solidFill>
                  <a:schemeClr val="bg1"/>
                </a:solidFill>
                <a:latin typeface="+mn-lt"/>
              </a:rPr>
              <a:t>became</a:t>
            </a:r>
            <a:r>
              <a:rPr lang="es-ES" altLang="en-US" sz="3200" dirty="0" smtClean="0">
                <a:solidFill>
                  <a:schemeClr val="bg1"/>
                </a:solidFill>
                <a:latin typeface="+mn-lt"/>
              </a:rPr>
              <a:t> </a:t>
            </a:r>
            <a:r>
              <a:rPr lang="es-ES" altLang="en-US" sz="3200" dirty="0" err="1" smtClean="0">
                <a:solidFill>
                  <a:schemeClr val="bg1"/>
                </a:solidFill>
                <a:latin typeface="+mn-lt"/>
              </a:rPr>
              <a:t>Jesus</a:t>
            </a:r>
            <a:r>
              <a:rPr lang="es-ES" altLang="en-US" sz="3200" dirty="0" smtClean="0">
                <a:solidFill>
                  <a:schemeClr val="bg1"/>
                </a:solidFill>
                <a:latin typeface="+mn-lt"/>
              </a:rPr>
              <a:t> </a:t>
            </a:r>
            <a:r>
              <a:rPr lang="es-ES" altLang="en-US" sz="3200" dirty="0" err="1" smtClean="0">
                <a:solidFill>
                  <a:schemeClr val="bg1"/>
                </a:solidFill>
                <a:latin typeface="+mn-lt"/>
              </a:rPr>
              <a:t>Christ</a:t>
            </a:r>
            <a:r>
              <a:rPr lang="es-ES" altLang="en-US" sz="3200" dirty="0" smtClean="0">
                <a:solidFill>
                  <a:schemeClr val="bg1"/>
                </a:solidFill>
                <a:latin typeface="+mn-lt"/>
              </a:rPr>
              <a:t>.</a:t>
            </a:r>
            <a:endParaRPr lang="en-US" altLang="en-US" sz="3200" dirty="0">
              <a:solidFill>
                <a:schemeClr val="bg1"/>
              </a:solidFill>
              <a:latin typeface="+mn-lt"/>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22" y="122301"/>
            <a:ext cx="5392461" cy="4044346"/>
          </a:xfrm>
          <a:prstGeom prst="rect">
            <a:avLst/>
          </a:prstGeom>
        </p:spPr>
      </p:pic>
    </p:spTree>
    <p:extLst>
      <p:ext uri="{BB962C8B-B14F-4D97-AF65-F5344CB8AC3E}">
        <p14:creationId xmlns:p14="http://schemas.microsoft.com/office/powerpoint/2010/main" val="3200852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9768" y="365125"/>
            <a:ext cx="5998464" cy="2585465"/>
          </a:xfrm>
        </p:spPr>
        <p:txBody>
          <a:bodyPr>
            <a:normAutofit/>
          </a:bodyPr>
          <a:lstStyle/>
          <a:p>
            <a:r>
              <a:rPr lang="en-CA" sz="3200" dirty="0" smtClean="0">
                <a:solidFill>
                  <a:schemeClr val="bg1"/>
                </a:solidFill>
                <a:latin typeface="+mn-lt"/>
              </a:rPr>
              <a:t>Jesus Christ </a:t>
            </a:r>
            <a:r>
              <a:rPr lang="en-CA" sz="3200" dirty="0">
                <a:solidFill>
                  <a:schemeClr val="bg1"/>
                </a:solidFill>
                <a:latin typeface="+mn-lt"/>
              </a:rPr>
              <a:t>is of the seed of Abraham, who is the seed of </a:t>
            </a:r>
            <a:r>
              <a:rPr lang="en-CA" sz="3200" dirty="0">
                <a:solidFill>
                  <a:schemeClr val="bg1"/>
                </a:solidFill>
                <a:latin typeface="+mn-lt"/>
              </a:rPr>
              <a:t> </a:t>
            </a:r>
            <a:r>
              <a:rPr lang="en-CA" sz="3200" dirty="0" smtClean="0">
                <a:solidFill>
                  <a:schemeClr val="bg1"/>
                </a:solidFill>
                <a:latin typeface="+mn-lt"/>
              </a:rPr>
              <a:t>       </a:t>
            </a:r>
            <a:r>
              <a:rPr lang="en-CA" sz="3200" dirty="0" smtClean="0">
                <a:solidFill>
                  <a:schemeClr val="bg1"/>
                </a:solidFill>
                <a:latin typeface="+mn-lt"/>
              </a:rPr>
              <a:t>the </a:t>
            </a:r>
            <a:r>
              <a:rPr lang="en-CA" sz="3200" dirty="0">
                <a:solidFill>
                  <a:schemeClr val="bg1"/>
                </a:solidFill>
                <a:latin typeface="+mn-lt"/>
              </a:rPr>
              <a:t>Church.</a:t>
            </a:r>
            <a:br>
              <a:rPr lang="en-CA" sz="3200" dirty="0">
                <a:solidFill>
                  <a:schemeClr val="bg1"/>
                </a:solidFill>
                <a:latin typeface="+mn-lt"/>
              </a:rPr>
            </a:br>
            <a:endParaRPr lang="en-US" altLang="en-US" sz="3200" dirty="0">
              <a:solidFill>
                <a:schemeClr val="bg1"/>
              </a:solidFill>
              <a:latin typeface="+mn-lt"/>
            </a:endParaRPr>
          </a:p>
        </p:txBody>
      </p:sp>
      <p:sp>
        <p:nvSpPr>
          <p:cNvPr id="27651" name="Rectangle 3"/>
          <p:cNvSpPr>
            <a:spLocks noGrp="1" noChangeArrowheads="1"/>
          </p:cNvSpPr>
          <p:nvPr>
            <p:ph type="body" idx="1"/>
          </p:nvPr>
        </p:nvSpPr>
        <p:spPr>
          <a:xfrm>
            <a:off x="237744" y="1825625"/>
            <a:ext cx="11116056" cy="3733927"/>
          </a:xfrm>
        </p:spPr>
        <p:txBody>
          <a:bodyPr>
            <a:normAutofit/>
          </a:bodyPr>
          <a:lstStyle/>
          <a:p>
            <a:pPr>
              <a:lnSpc>
                <a:spcPct val="90000"/>
              </a:lnSpc>
            </a:pPr>
            <a:endParaRPr lang="es-ES" altLang="en-US" sz="3200" dirty="0">
              <a:solidFill>
                <a:schemeClr val="bg1"/>
              </a:solidFill>
            </a:endParaRPr>
          </a:p>
          <a:p>
            <a:pPr>
              <a:lnSpc>
                <a:spcPct val="90000"/>
              </a:lnSpc>
              <a:buFont typeface="Wingdings" panose="05000000000000000000" pitchFamily="2" charset="2"/>
              <a:buNone/>
            </a:pPr>
            <a:endParaRPr lang="es-ES" altLang="en-US" i="1" dirty="0">
              <a:solidFill>
                <a:schemeClr val="bg1"/>
              </a:solidFill>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22" y="122301"/>
            <a:ext cx="5392461" cy="4044346"/>
          </a:xfrm>
          <a:prstGeom prst="rect">
            <a:avLst/>
          </a:prstGeom>
        </p:spPr>
      </p:pic>
    </p:spTree>
    <p:extLst>
      <p:ext uri="{BB962C8B-B14F-4D97-AF65-F5344CB8AC3E}">
        <p14:creationId xmlns:p14="http://schemas.microsoft.com/office/powerpoint/2010/main" val="40081659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7744" y="365125"/>
            <a:ext cx="6492240" cy="2585465"/>
          </a:xfrm>
        </p:spPr>
        <p:txBody>
          <a:bodyPr>
            <a:normAutofit/>
          </a:bodyPr>
          <a:lstStyle/>
          <a:p>
            <a:r>
              <a:rPr lang="en-CA" sz="3200" dirty="0" smtClean="0">
                <a:solidFill>
                  <a:schemeClr val="bg1"/>
                </a:solidFill>
                <a:latin typeface="+mn-lt"/>
              </a:rPr>
              <a:t>In Jesus Christ God has called together one people for His glory, the Church, made up of both Jews and Gentiles. </a:t>
            </a:r>
            <a:endParaRPr lang="en-US" altLang="en-US" sz="3200" dirty="0">
              <a:solidFill>
                <a:schemeClr val="bg1"/>
              </a:solidFill>
              <a:latin typeface="+mn-lt"/>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22" y="122301"/>
            <a:ext cx="5392461" cy="4044346"/>
          </a:xfrm>
          <a:prstGeom prst="rect">
            <a:avLst/>
          </a:prstGeom>
        </p:spPr>
      </p:pic>
    </p:spTree>
    <p:extLst>
      <p:ext uri="{BB962C8B-B14F-4D97-AF65-F5344CB8AC3E}">
        <p14:creationId xmlns:p14="http://schemas.microsoft.com/office/powerpoint/2010/main" val="2909776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37744" y="365125"/>
            <a:ext cx="6492240" cy="2839988"/>
          </a:xfrm>
        </p:spPr>
        <p:txBody>
          <a:bodyPr>
            <a:noAutofit/>
          </a:bodyPr>
          <a:lstStyle/>
          <a:p>
            <a:r>
              <a:rPr lang="en-CA" sz="3200" dirty="0">
                <a:solidFill>
                  <a:schemeClr val="bg1"/>
                </a:solidFill>
                <a:latin typeface="+mn-lt"/>
              </a:rPr>
              <a:t>We see the fulfillment of the covenant with Abraham in the Book of </a:t>
            </a:r>
            <a:r>
              <a:rPr lang="en-CA" sz="3200" dirty="0" smtClean="0">
                <a:solidFill>
                  <a:schemeClr val="bg1"/>
                </a:solidFill>
                <a:latin typeface="+mn-lt"/>
              </a:rPr>
              <a:t>Revelation when people from </a:t>
            </a:r>
            <a:r>
              <a:rPr lang="en-CA" sz="3200" dirty="0">
                <a:solidFill>
                  <a:schemeClr val="bg1"/>
                </a:solidFill>
                <a:latin typeface="+mn-lt"/>
              </a:rPr>
              <a:t>every tribe and language </a:t>
            </a:r>
            <a:r>
              <a:rPr lang="en-CA" sz="3200" dirty="0" smtClean="0">
                <a:solidFill>
                  <a:schemeClr val="bg1"/>
                </a:solidFill>
                <a:latin typeface="+mn-lt"/>
              </a:rPr>
              <a:t>and nation</a:t>
            </a:r>
            <a:r>
              <a:rPr lang="en-CA" sz="3200" dirty="0">
                <a:solidFill>
                  <a:schemeClr val="bg1"/>
                </a:solidFill>
                <a:latin typeface="+mn-lt"/>
              </a:rPr>
              <a:t> </a:t>
            </a:r>
            <a:r>
              <a:rPr lang="en-CA" sz="3200" dirty="0" smtClean="0">
                <a:solidFill>
                  <a:schemeClr val="bg1"/>
                </a:solidFill>
                <a:latin typeface="+mn-lt"/>
              </a:rPr>
              <a:t>are worshipping the Lamb of God.</a:t>
            </a: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22" y="122301"/>
            <a:ext cx="5392461" cy="4044346"/>
          </a:xfrm>
          <a:prstGeom prst="rect">
            <a:avLst/>
          </a:prstGeom>
        </p:spPr>
      </p:pic>
    </p:spTree>
    <p:extLst>
      <p:ext uri="{BB962C8B-B14F-4D97-AF65-F5344CB8AC3E}">
        <p14:creationId xmlns:p14="http://schemas.microsoft.com/office/powerpoint/2010/main" val="954074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1676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90309"/>
            <a:ext cx="6291343" cy="3932090"/>
          </a:xfrm>
          <a:prstGeom prst="rect">
            <a:avLst/>
          </a:prstGeom>
        </p:spPr>
      </p:pic>
    </p:spTree>
    <p:extLst>
      <p:ext uri="{BB962C8B-B14F-4D97-AF65-F5344CB8AC3E}">
        <p14:creationId xmlns:p14="http://schemas.microsoft.com/office/powerpoint/2010/main" val="589499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a:t>“</a:t>
            </a:r>
            <a:r>
              <a:rPr lang="en-US" altLang="zh-CN" sz="2800" i="1" dirty="0">
                <a:solidFill>
                  <a:schemeClr val="bg1"/>
                </a:solidFill>
                <a:latin typeface="+mn-lt"/>
              </a:rPr>
              <a:t>Worship is also an act of rehearsal. It is an anticipation of things to come. It is the moment at which we are reminded that our lives and our world have a goal, and that this goal is that day when every nation and tribe and people and language will worship God and the Lamb. </a:t>
            </a:r>
            <a:r>
              <a:rPr lang="en-US" altLang="zh-CN" sz="2800" i="1" dirty="0" smtClean="0">
                <a:solidFill>
                  <a:schemeClr val="bg1"/>
                </a:solidFill>
                <a:latin typeface="+mn-lt"/>
              </a:rPr>
              <a:t/>
            </a:r>
            <a:br>
              <a:rPr lang="en-US" altLang="zh-CN" sz="2800" i="1" dirty="0" smtClean="0">
                <a:solidFill>
                  <a:schemeClr val="bg1"/>
                </a:solidFill>
                <a:latin typeface="+mn-lt"/>
              </a:rPr>
            </a:br>
            <a:r>
              <a:rPr lang="en-US" altLang="zh-CN" sz="2800" dirty="0">
                <a:solidFill>
                  <a:schemeClr val="bg1"/>
                </a:solidFill>
                <a:latin typeface="+mn-lt"/>
              </a:rPr>
              <a:t/>
            </a:r>
            <a:br>
              <a:rPr lang="en-US" altLang="zh-CN" sz="2800" dirty="0">
                <a:solidFill>
                  <a:schemeClr val="bg1"/>
                </a:solidFill>
                <a:latin typeface="+mn-lt"/>
              </a:rPr>
            </a:br>
            <a:r>
              <a:rPr lang="en-US" altLang="zh-CN" sz="3000" dirty="0">
                <a:solidFill>
                  <a:schemeClr val="bg1"/>
                </a:solidFill>
                <a:latin typeface="+mn-lt"/>
              </a:rPr>
              <a:t>	</a:t>
            </a:r>
            <a:r>
              <a:rPr lang="en-US" altLang="zh-CN" sz="3000" dirty="0" smtClean="0">
                <a:solidFill>
                  <a:schemeClr val="bg1"/>
                </a:solidFill>
                <a:latin typeface="+mn-lt"/>
              </a:rPr>
              <a:t>		</a:t>
            </a:r>
            <a:r>
              <a:rPr lang="en-US" altLang="zh-CN" sz="2400" dirty="0" smtClean="0">
                <a:solidFill>
                  <a:schemeClr val="bg1"/>
                </a:solidFill>
                <a:latin typeface="+mn-lt"/>
              </a:rPr>
              <a:t>Justo </a:t>
            </a:r>
            <a:r>
              <a:rPr lang="en-US" altLang="zh-CN" sz="2400" dirty="0">
                <a:solidFill>
                  <a:schemeClr val="bg1"/>
                </a:solidFill>
                <a:latin typeface="+mn-lt"/>
              </a:rPr>
              <a:t>Gonzalez, </a:t>
            </a:r>
            <a:br>
              <a:rPr lang="en-US" altLang="zh-CN" sz="2400" dirty="0">
                <a:solidFill>
                  <a:schemeClr val="bg1"/>
                </a:solidFill>
                <a:latin typeface="+mn-lt"/>
              </a:rPr>
            </a:br>
            <a:r>
              <a:rPr lang="en-US" altLang="zh-CN" sz="2400" i="1" dirty="0">
                <a:solidFill>
                  <a:schemeClr val="bg1"/>
                </a:solidFill>
                <a:latin typeface="+mn-lt"/>
              </a:rPr>
              <a:t>	</a:t>
            </a:r>
            <a:r>
              <a:rPr lang="en-US" altLang="zh-CN" sz="2400" i="1" dirty="0" smtClean="0">
                <a:solidFill>
                  <a:schemeClr val="bg1"/>
                </a:solidFill>
                <a:latin typeface="+mn-lt"/>
              </a:rPr>
              <a:t>	For </a:t>
            </a:r>
            <a:r>
              <a:rPr lang="en-US" altLang="zh-CN" sz="2400" i="1" dirty="0">
                <a:solidFill>
                  <a:schemeClr val="bg1"/>
                </a:solidFill>
                <a:latin typeface="+mn-lt"/>
              </a:rPr>
              <a:t>the Healing of the Nations </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22" y="122301"/>
            <a:ext cx="5392461" cy="4044346"/>
          </a:xfrm>
          <a:prstGeom prst="rect">
            <a:avLst/>
          </a:prstGeom>
        </p:spPr>
      </p:pic>
    </p:spTree>
    <p:extLst>
      <p:ext uri="{BB962C8B-B14F-4D97-AF65-F5344CB8AC3E}">
        <p14:creationId xmlns:p14="http://schemas.microsoft.com/office/powerpoint/2010/main" val="19965214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pic>
        <p:nvPicPr>
          <p:cNvPr id="4" name="Picture 3"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1522" y="122301"/>
            <a:ext cx="5392461" cy="4044346"/>
          </a:xfrm>
          <a:prstGeom prst="rect">
            <a:avLst/>
          </a:prstGeom>
        </p:spPr>
      </p:pic>
      <p:sp>
        <p:nvSpPr>
          <p:cNvPr id="3" name="TextBox 2"/>
          <p:cNvSpPr txBox="1"/>
          <p:nvPr/>
        </p:nvSpPr>
        <p:spPr>
          <a:xfrm>
            <a:off x="197963" y="311085"/>
            <a:ext cx="6294277" cy="5109091"/>
          </a:xfrm>
          <a:prstGeom prst="rect">
            <a:avLst/>
          </a:prstGeom>
          <a:noFill/>
        </p:spPr>
        <p:txBody>
          <a:bodyPr wrap="square" rtlCol="0">
            <a:spAutoFit/>
          </a:bodyPr>
          <a:lstStyle/>
          <a:p>
            <a:r>
              <a:rPr lang="en-CA" sz="2800" i="1" dirty="0">
                <a:solidFill>
                  <a:schemeClr val="bg1"/>
                </a:solidFill>
              </a:rPr>
              <a:t>Missions is not the ultimate goal of the church. Worship is. Missions exists because worship doesn’t. Worship is ultimate, not missions, because God is ultimate, not man. When this age is over, and the countless millions of the redeemed fall on their faces before the throne of God, missions will be no more...but worship abides forever</a:t>
            </a:r>
            <a:r>
              <a:rPr lang="en-CA" sz="2800" i="1" dirty="0" smtClean="0">
                <a:solidFill>
                  <a:schemeClr val="bg1"/>
                </a:solidFill>
              </a:rPr>
              <a:t>.</a:t>
            </a:r>
          </a:p>
          <a:p>
            <a:endParaRPr lang="en-CA" sz="2800" dirty="0">
              <a:solidFill>
                <a:schemeClr val="bg1"/>
              </a:solidFill>
            </a:endParaRPr>
          </a:p>
          <a:p>
            <a:r>
              <a:rPr lang="en-CA" sz="2800" dirty="0" smtClean="0">
                <a:solidFill>
                  <a:schemeClr val="bg1"/>
                </a:solidFill>
              </a:rPr>
              <a:t> 	        </a:t>
            </a:r>
            <a:r>
              <a:rPr lang="en-CA" sz="2400" dirty="0" smtClean="0">
                <a:solidFill>
                  <a:schemeClr val="bg1"/>
                </a:solidFill>
              </a:rPr>
              <a:t>John </a:t>
            </a:r>
            <a:r>
              <a:rPr lang="en-CA" sz="2400" dirty="0">
                <a:solidFill>
                  <a:schemeClr val="bg1"/>
                </a:solidFill>
              </a:rPr>
              <a:t>Piper, </a:t>
            </a:r>
            <a:r>
              <a:rPr lang="en-CA" sz="2400" i="1" dirty="0">
                <a:solidFill>
                  <a:schemeClr val="bg1"/>
                </a:solidFill>
              </a:rPr>
              <a:t>Let the Nations be Glad</a:t>
            </a:r>
            <a:endParaRPr lang="en-CA" sz="2400" dirty="0">
              <a:solidFill>
                <a:schemeClr val="bg1"/>
              </a:solidFill>
            </a:endParaRPr>
          </a:p>
          <a:p>
            <a:endParaRPr lang="en-CA" dirty="0">
              <a:solidFill>
                <a:schemeClr val="bg1"/>
              </a:solidFill>
            </a:endParaRPr>
          </a:p>
        </p:txBody>
      </p:sp>
    </p:spTree>
    <p:extLst>
      <p:ext uri="{BB962C8B-B14F-4D97-AF65-F5344CB8AC3E}">
        <p14:creationId xmlns:p14="http://schemas.microsoft.com/office/powerpoint/2010/main" val="16834923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02781" y="2151318"/>
            <a:ext cx="5596130" cy="2573655"/>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6026" y="3565020"/>
            <a:ext cx="6193894" cy="2671191"/>
          </a:xfrm>
          <a:prstGeom prst="rect">
            <a:avLst/>
          </a:prstGeom>
        </p:spPr>
      </p:pic>
      <p:sp>
        <p:nvSpPr>
          <p:cNvPr id="5" name="TextBox 4"/>
          <p:cNvSpPr txBox="1"/>
          <p:nvPr/>
        </p:nvSpPr>
        <p:spPr>
          <a:xfrm>
            <a:off x="4334256" y="1024128"/>
            <a:ext cx="6967728" cy="830997"/>
          </a:xfrm>
          <a:prstGeom prst="rect">
            <a:avLst/>
          </a:prstGeom>
          <a:noFill/>
        </p:spPr>
        <p:txBody>
          <a:bodyPr wrap="square" rtlCol="0">
            <a:spAutoFit/>
          </a:bodyPr>
          <a:lstStyle/>
          <a:p>
            <a:r>
              <a:rPr lang="en-CA" sz="4800" dirty="0" smtClean="0">
                <a:solidFill>
                  <a:schemeClr val="bg1"/>
                </a:solidFill>
              </a:rPr>
              <a:t>Blessed… to be a blessing!</a:t>
            </a:r>
            <a:endParaRPr lang="en-CA" sz="4800" dirty="0">
              <a:solidFill>
                <a:schemeClr val="bg1"/>
              </a:solidFill>
            </a:endParaRPr>
          </a:p>
        </p:txBody>
      </p:sp>
    </p:spTree>
    <p:extLst>
      <p:ext uri="{BB962C8B-B14F-4D97-AF65-F5344CB8AC3E}">
        <p14:creationId xmlns:p14="http://schemas.microsoft.com/office/powerpoint/2010/main" val="2390800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
        <p:nvSpPr>
          <p:cNvPr id="5" name="TextBox 4"/>
          <p:cNvSpPr txBox="1"/>
          <p:nvPr/>
        </p:nvSpPr>
        <p:spPr>
          <a:xfrm>
            <a:off x="4498848" y="122301"/>
            <a:ext cx="7516368" cy="4247317"/>
          </a:xfrm>
          <a:prstGeom prst="rect">
            <a:avLst/>
          </a:prstGeom>
          <a:noFill/>
        </p:spPr>
        <p:txBody>
          <a:bodyPr wrap="square" rtlCol="0">
            <a:spAutoFit/>
          </a:bodyPr>
          <a:lstStyle/>
          <a:p>
            <a:r>
              <a:rPr lang="en-CA" sz="3000" u="sng" dirty="0">
                <a:solidFill>
                  <a:schemeClr val="bg1"/>
                </a:solidFill>
              </a:rPr>
              <a:t>Responding in Faith to God’s Call on your life</a:t>
            </a:r>
            <a:r>
              <a:rPr lang="en-CA" sz="3000" dirty="0" smtClean="0">
                <a:solidFill>
                  <a:schemeClr val="bg1"/>
                </a:solidFill>
              </a:rPr>
              <a:t>:</a:t>
            </a:r>
          </a:p>
          <a:p>
            <a:endParaRPr lang="en-CA" sz="3000" dirty="0">
              <a:solidFill>
                <a:schemeClr val="bg1"/>
              </a:solidFill>
            </a:endParaRPr>
          </a:p>
          <a:p>
            <a:pPr lvl="0"/>
            <a:r>
              <a:rPr lang="en-CA" sz="3000" dirty="0">
                <a:solidFill>
                  <a:schemeClr val="bg1"/>
                </a:solidFill>
              </a:rPr>
              <a:t>Means leaving something behind (12:1)</a:t>
            </a:r>
          </a:p>
          <a:p>
            <a:r>
              <a:rPr lang="en-CA" sz="3000" dirty="0">
                <a:solidFill>
                  <a:schemeClr val="bg1"/>
                </a:solidFill>
              </a:rPr>
              <a:t> </a:t>
            </a:r>
          </a:p>
          <a:p>
            <a:pPr lvl="0"/>
            <a:r>
              <a:rPr lang="en-CA" sz="3000" dirty="0">
                <a:solidFill>
                  <a:schemeClr val="bg1"/>
                </a:solidFill>
              </a:rPr>
              <a:t>Brings greater blessing than you could achieve for yourself (11:4)</a:t>
            </a:r>
          </a:p>
          <a:p>
            <a:r>
              <a:rPr lang="en-CA" sz="3000" dirty="0">
                <a:solidFill>
                  <a:schemeClr val="bg1"/>
                </a:solidFill>
              </a:rPr>
              <a:t> </a:t>
            </a:r>
          </a:p>
          <a:p>
            <a:pPr lvl="0"/>
            <a:r>
              <a:rPr lang="en-CA" sz="3000" dirty="0">
                <a:solidFill>
                  <a:schemeClr val="bg1"/>
                </a:solidFill>
              </a:rPr>
              <a:t>Makes your life a blessing to others; especially those different than you (12:2 – 9</a:t>
            </a:r>
            <a:r>
              <a:rPr lang="en-CA" sz="3000" dirty="0" smtClean="0">
                <a:solidFill>
                  <a:schemeClr val="bg1"/>
                </a:solidFill>
              </a:rPr>
              <a:t>)</a:t>
            </a:r>
            <a:endParaRPr lang="en-CA" sz="3000"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75" y="122301"/>
            <a:ext cx="4236720" cy="3177540"/>
          </a:xfrm>
          <a:prstGeom prst="rect">
            <a:avLst/>
          </a:prstGeom>
        </p:spPr>
      </p:pic>
      <p:pic>
        <p:nvPicPr>
          <p:cNvPr id="8" name="Picture 7"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3">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Tree>
    <p:extLst>
      <p:ext uri="{BB962C8B-B14F-4D97-AF65-F5344CB8AC3E}">
        <p14:creationId xmlns:p14="http://schemas.microsoft.com/office/powerpoint/2010/main" val="20870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55448" y="122301"/>
            <a:ext cx="11859768" cy="3539430"/>
          </a:xfrm>
          <a:prstGeom prst="rect">
            <a:avLst/>
          </a:prstGeom>
          <a:noFill/>
        </p:spPr>
        <p:txBody>
          <a:bodyPr wrap="square" rtlCol="0">
            <a:spAutoFit/>
          </a:bodyPr>
          <a:lstStyle/>
          <a:p>
            <a:pPr lvl="0"/>
            <a:r>
              <a:rPr lang="en-US" sz="3200" i="1" dirty="0" smtClean="0">
                <a:solidFill>
                  <a:schemeClr val="bg1"/>
                </a:solidFill>
              </a:rPr>
              <a:t>The </a:t>
            </a:r>
            <a:r>
              <a:rPr lang="en-US" sz="3200" i="1" dirty="0">
                <a:solidFill>
                  <a:schemeClr val="bg1"/>
                </a:solidFill>
              </a:rPr>
              <a:t>word of the Lord came to me saying, ’Before I formed you in the womb I knew you, before you were born I set you apart. I appointed you as a prophet to the nations</a:t>
            </a:r>
            <a:r>
              <a:rPr lang="en-US" sz="3200" i="1" dirty="0" smtClean="0">
                <a:solidFill>
                  <a:schemeClr val="bg1"/>
                </a:solidFill>
              </a:rPr>
              <a:t>.’		- </a:t>
            </a:r>
            <a:r>
              <a:rPr lang="en-US" sz="3200" dirty="0" smtClean="0">
                <a:solidFill>
                  <a:schemeClr val="bg1"/>
                </a:solidFill>
              </a:rPr>
              <a:t>Jeremiah 1:5</a:t>
            </a:r>
          </a:p>
          <a:p>
            <a:pPr lvl="0"/>
            <a:endParaRPr lang="en-CA" sz="3200" dirty="0">
              <a:solidFill>
                <a:schemeClr val="bg1"/>
              </a:solidFill>
            </a:endParaRPr>
          </a:p>
          <a:p>
            <a:pPr lvl="0"/>
            <a:r>
              <a:rPr lang="en-US" sz="3200" i="1" dirty="0" smtClean="0">
                <a:solidFill>
                  <a:schemeClr val="bg1"/>
                </a:solidFill>
              </a:rPr>
              <a:t>But </a:t>
            </a:r>
            <a:r>
              <a:rPr lang="en-US" sz="3200" i="1" dirty="0">
                <a:solidFill>
                  <a:schemeClr val="bg1"/>
                </a:solidFill>
              </a:rPr>
              <a:t>by the grace of God I am what I am, and His grace to me was not without effect. Instead, I worked harder than all of them – yet not I, but the grace of God that was with me</a:t>
            </a:r>
            <a:r>
              <a:rPr lang="en-US" sz="3200" i="1" dirty="0" smtClean="0">
                <a:solidFill>
                  <a:schemeClr val="bg1"/>
                </a:solidFill>
              </a:rPr>
              <a:t>. 	- 1</a:t>
            </a:r>
            <a:r>
              <a:rPr lang="en-US" sz="3200" dirty="0" smtClean="0">
                <a:solidFill>
                  <a:schemeClr val="bg1"/>
                </a:solidFill>
              </a:rPr>
              <a:t> </a:t>
            </a:r>
            <a:r>
              <a:rPr lang="en-US" sz="3200" dirty="0">
                <a:solidFill>
                  <a:schemeClr val="bg1"/>
                </a:solidFill>
              </a:rPr>
              <a:t>Corinthians 15:10 </a:t>
            </a:r>
            <a:endParaRPr lang="en-CA" sz="3200" dirty="0">
              <a:solidFill>
                <a:schemeClr val="bg1"/>
              </a:solidFill>
            </a:endParaRPr>
          </a:p>
        </p:txBody>
      </p:sp>
      <p:pic>
        <p:nvPicPr>
          <p:cNvPr id="8" name="Picture 7"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spTree>
    <p:extLst>
      <p:ext uri="{BB962C8B-B14F-4D97-AF65-F5344CB8AC3E}">
        <p14:creationId xmlns:p14="http://schemas.microsoft.com/office/powerpoint/2010/main" val="35358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pic>
        <p:nvPicPr>
          <p:cNvPr id="1026" name="Picture 2" descr="Resultado de imagen para give up your small ambition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47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0582" y="292729"/>
            <a:ext cx="9349065" cy="6201547"/>
          </a:xfrm>
          <a:prstGeom prst="rect">
            <a:avLst/>
          </a:prstGeom>
        </p:spPr>
      </p:pic>
    </p:spTree>
    <p:extLst>
      <p:ext uri="{BB962C8B-B14F-4D97-AF65-F5344CB8AC3E}">
        <p14:creationId xmlns:p14="http://schemas.microsoft.com/office/powerpoint/2010/main" val="722490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414" y="122301"/>
            <a:ext cx="6416826" cy="5166136"/>
          </a:xfrm>
        </p:spPr>
        <p:txBody>
          <a:bodyPr>
            <a:noAutofit/>
          </a:bodyPr>
          <a:lstStyle/>
          <a:p>
            <a:r>
              <a:rPr lang="en-US" altLang="zh-CN" sz="3200" i="1" dirty="0" smtClean="0"/>
              <a:t>“</a:t>
            </a:r>
            <a:r>
              <a:rPr lang="en-CA" altLang="en-US" sz="3200" i="1" dirty="0">
                <a:solidFill>
                  <a:schemeClr val="bg1"/>
                </a:solidFill>
                <a:latin typeface="+mn-lt"/>
              </a:rPr>
              <a:t/>
            </a:r>
            <a:br>
              <a:rPr lang="en-CA" altLang="en-US" sz="3200" i="1" dirty="0">
                <a:solidFill>
                  <a:schemeClr val="bg1"/>
                </a:solidFill>
                <a:latin typeface="+mn-lt"/>
              </a:rPr>
            </a:br>
            <a:r>
              <a:rPr lang="en-CA" sz="3200" dirty="0">
                <a:solidFill>
                  <a:schemeClr val="bg1"/>
                </a:solidFill>
                <a:latin typeface="+mn-lt"/>
              </a:rPr>
              <a:t/>
            </a:r>
            <a:br>
              <a:rPr lang="en-CA" sz="3200" dirty="0">
                <a:solidFill>
                  <a:schemeClr val="bg1"/>
                </a:solidFill>
                <a:latin typeface="+mn-lt"/>
              </a:rPr>
            </a:br>
            <a:endParaRPr lang="en-US" altLang="en-US" sz="3200" dirty="0">
              <a:solidFill>
                <a:schemeClr val="bg1"/>
              </a:solidFill>
              <a:latin typeface="+mn-lt"/>
            </a:endParaRPr>
          </a:p>
        </p:txBody>
      </p:sp>
    </p:spTree>
    <p:extLst>
      <p:ext uri="{BB962C8B-B14F-4D97-AF65-F5344CB8AC3E}">
        <p14:creationId xmlns:p14="http://schemas.microsoft.com/office/powerpoint/2010/main" val="2644063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7753" y="234248"/>
            <a:ext cx="7570003" cy="5677502"/>
          </a:xfrm>
          <a:prstGeom prst="rect">
            <a:avLst/>
          </a:prstGeom>
        </p:spPr>
      </p:pic>
    </p:spTree>
    <p:extLst>
      <p:ext uri="{BB962C8B-B14F-4D97-AF65-F5344CB8AC3E}">
        <p14:creationId xmlns:p14="http://schemas.microsoft.com/office/powerpoint/2010/main" val="944107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27753" y="234248"/>
            <a:ext cx="7570003" cy="5677502"/>
          </a:xfrm>
          <a:prstGeom prst="rect">
            <a:avLst/>
          </a:prstGeom>
        </p:spPr>
      </p:pic>
      <p:sp>
        <p:nvSpPr>
          <p:cNvPr id="3" name="TextBox 2"/>
          <p:cNvSpPr txBox="1"/>
          <p:nvPr/>
        </p:nvSpPr>
        <p:spPr>
          <a:xfrm>
            <a:off x="6535554" y="519764"/>
            <a:ext cx="5464768" cy="5016758"/>
          </a:xfrm>
          <a:prstGeom prst="rect">
            <a:avLst/>
          </a:prstGeom>
          <a:noFill/>
        </p:spPr>
        <p:txBody>
          <a:bodyPr wrap="square" rtlCol="0">
            <a:spAutoFit/>
          </a:bodyPr>
          <a:lstStyle/>
          <a:p>
            <a:pPr>
              <a:lnSpc>
                <a:spcPct val="150000"/>
              </a:lnSpc>
            </a:pPr>
            <a:endParaRPr lang="en-CA" sz="3200" i="1" dirty="0" smtClean="0">
              <a:solidFill>
                <a:schemeClr val="bg1"/>
              </a:solidFill>
            </a:endParaRPr>
          </a:p>
          <a:p>
            <a:pPr>
              <a:lnSpc>
                <a:spcPct val="150000"/>
              </a:lnSpc>
            </a:pPr>
            <a:r>
              <a:rPr lang="en-CA" sz="3200" i="1" dirty="0" smtClean="0">
                <a:solidFill>
                  <a:schemeClr val="bg1"/>
                </a:solidFill>
              </a:rPr>
              <a:t>The Lord is calling you, not on your cell phone but rather on your heart.</a:t>
            </a:r>
          </a:p>
          <a:p>
            <a:pPr>
              <a:lnSpc>
                <a:spcPct val="150000"/>
              </a:lnSpc>
            </a:pPr>
            <a:r>
              <a:rPr lang="en-CA" sz="3200" i="1" dirty="0" smtClean="0">
                <a:solidFill>
                  <a:schemeClr val="bg1"/>
                </a:solidFill>
              </a:rPr>
              <a:t>Friend, shut off your cell phone and turn on your heart.</a:t>
            </a:r>
          </a:p>
          <a:p>
            <a:endParaRPr lang="en-CA" sz="3200" dirty="0">
              <a:solidFill>
                <a:schemeClr val="bg1"/>
              </a:solidFill>
            </a:endParaRPr>
          </a:p>
        </p:txBody>
      </p:sp>
    </p:spTree>
    <p:extLst>
      <p:ext uri="{BB962C8B-B14F-4D97-AF65-F5344CB8AC3E}">
        <p14:creationId xmlns:p14="http://schemas.microsoft.com/office/powerpoint/2010/main" val="3740738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49752" y="156591"/>
            <a:ext cx="8674608" cy="6969443"/>
          </a:xfrm>
        </p:spPr>
        <p:txBody>
          <a:bodyPr>
            <a:noAutofit/>
          </a:bodyPr>
          <a:lstStyle/>
          <a:p>
            <a:pPr algn="l">
              <a:lnSpc>
                <a:spcPct val="150000"/>
              </a:lnSpc>
            </a:pPr>
            <a:r>
              <a:rPr lang="en-US" sz="2800" dirty="0">
                <a:solidFill>
                  <a:schemeClr val="bg1"/>
                </a:solidFill>
                <a:latin typeface="+mn-lt"/>
              </a:rPr>
              <a:t>The penetration of the gospel must take into account</a:t>
            </a:r>
            <a:r>
              <a:rPr lang="en-US" sz="2800" dirty="0" smtClean="0">
                <a:solidFill>
                  <a:schemeClr val="bg1"/>
                </a:solidFill>
                <a:latin typeface="+mn-lt"/>
              </a:rPr>
              <a:t>:</a:t>
            </a:r>
            <a:br>
              <a:rPr lang="en-US" sz="2800" dirty="0" smtClean="0">
                <a:solidFill>
                  <a:schemeClr val="bg1"/>
                </a:solidFill>
                <a:latin typeface="+mn-lt"/>
              </a:rPr>
            </a:br>
            <a:r>
              <a:rPr lang="en-US" sz="2800" u="sng" dirty="0" smtClean="0">
                <a:solidFill>
                  <a:schemeClr val="bg1"/>
                </a:solidFill>
                <a:latin typeface="+mn-lt"/>
              </a:rPr>
              <a:t>Home</a:t>
            </a:r>
            <a:r>
              <a:rPr lang="en-US" sz="2800" dirty="0" smtClean="0">
                <a:solidFill>
                  <a:schemeClr val="bg1"/>
                </a:solidFill>
                <a:latin typeface="+mn-lt"/>
              </a:rPr>
              <a:t> </a:t>
            </a:r>
            <a:r>
              <a:rPr lang="en-US" sz="2800" dirty="0">
                <a:solidFill>
                  <a:schemeClr val="bg1"/>
                </a:solidFill>
                <a:latin typeface="+mn-lt"/>
              </a:rPr>
              <a:t>– family </a:t>
            </a:r>
            <a:r>
              <a:rPr lang="en-US" sz="2800" dirty="0" smtClean="0">
                <a:solidFill>
                  <a:schemeClr val="bg1"/>
                </a:solidFill>
                <a:latin typeface="+mn-lt"/>
              </a:rPr>
              <a:t>relationships </a:t>
            </a:r>
            <a:r>
              <a:rPr lang="en-US" sz="2800" dirty="0">
                <a:solidFill>
                  <a:schemeClr val="bg1"/>
                </a:solidFill>
                <a:latin typeface="+mn-lt"/>
              </a:rPr>
              <a:t>make survival possible.</a:t>
            </a:r>
            <a:r>
              <a:rPr lang="en-CA" sz="2800" dirty="0">
                <a:solidFill>
                  <a:schemeClr val="bg1"/>
                </a:solidFill>
                <a:latin typeface="+mn-lt"/>
              </a:rPr>
              <a:t/>
            </a:r>
            <a:br>
              <a:rPr lang="en-CA" sz="2800" dirty="0">
                <a:solidFill>
                  <a:schemeClr val="bg1"/>
                </a:solidFill>
                <a:latin typeface="+mn-lt"/>
              </a:rPr>
            </a:br>
            <a:r>
              <a:rPr lang="en-US" sz="2800" u="sng" dirty="0">
                <a:solidFill>
                  <a:schemeClr val="bg1"/>
                </a:solidFill>
                <a:latin typeface="+mn-lt"/>
              </a:rPr>
              <a:t>Agriculture</a:t>
            </a:r>
            <a:r>
              <a:rPr lang="en-US" sz="2800" dirty="0">
                <a:solidFill>
                  <a:schemeClr val="bg1"/>
                </a:solidFill>
                <a:latin typeface="+mn-lt"/>
              </a:rPr>
              <a:t> – a social effort of planting and </a:t>
            </a:r>
            <a:r>
              <a:rPr lang="en-US" sz="2800" dirty="0" smtClean="0">
                <a:solidFill>
                  <a:schemeClr val="bg1"/>
                </a:solidFill>
                <a:latin typeface="+mn-lt"/>
              </a:rPr>
              <a:t>harvesting.</a:t>
            </a:r>
            <a:r>
              <a:rPr lang="en-CA" sz="2800" dirty="0">
                <a:solidFill>
                  <a:schemeClr val="bg1"/>
                </a:solidFill>
                <a:latin typeface="+mn-lt"/>
              </a:rPr>
              <a:t/>
            </a:r>
            <a:br>
              <a:rPr lang="en-CA" sz="2800" dirty="0">
                <a:solidFill>
                  <a:schemeClr val="bg1"/>
                </a:solidFill>
                <a:latin typeface="+mn-lt"/>
              </a:rPr>
            </a:br>
            <a:r>
              <a:rPr lang="en-US" sz="2800" u="sng" dirty="0" smtClean="0">
                <a:solidFill>
                  <a:schemeClr val="bg1"/>
                </a:solidFill>
                <a:latin typeface="+mn-lt"/>
              </a:rPr>
              <a:t>Community</a:t>
            </a:r>
            <a:r>
              <a:rPr lang="en-US" sz="2800" dirty="0" smtClean="0">
                <a:solidFill>
                  <a:schemeClr val="bg1"/>
                </a:solidFill>
                <a:latin typeface="+mn-lt"/>
              </a:rPr>
              <a:t> </a:t>
            </a:r>
            <a:r>
              <a:rPr lang="en-US" sz="2800" dirty="0">
                <a:solidFill>
                  <a:schemeClr val="bg1"/>
                </a:solidFill>
                <a:latin typeface="+mn-lt"/>
              </a:rPr>
              <a:t>– </a:t>
            </a:r>
            <a:r>
              <a:rPr lang="en-US" sz="2800" dirty="0" smtClean="0">
                <a:solidFill>
                  <a:schemeClr val="bg1"/>
                </a:solidFill>
                <a:latin typeface="+mn-lt"/>
              </a:rPr>
              <a:t>including </a:t>
            </a:r>
            <a:r>
              <a:rPr lang="en-US" sz="2800" dirty="0">
                <a:solidFill>
                  <a:schemeClr val="bg1"/>
                </a:solidFill>
                <a:latin typeface="+mn-lt"/>
              </a:rPr>
              <a:t>ancestral awareness.</a:t>
            </a:r>
            <a:r>
              <a:rPr lang="en-CA" sz="2800" dirty="0">
                <a:solidFill>
                  <a:schemeClr val="bg1"/>
                </a:solidFill>
                <a:latin typeface="+mn-lt"/>
              </a:rPr>
              <a:t/>
            </a:r>
            <a:br>
              <a:rPr lang="en-CA" sz="2800" dirty="0">
                <a:solidFill>
                  <a:schemeClr val="bg1"/>
                </a:solidFill>
                <a:latin typeface="+mn-lt"/>
              </a:rPr>
            </a:br>
            <a:r>
              <a:rPr lang="en-US" sz="2800" u="sng" dirty="0" smtClean="0">
                <a:solidFill>
                  <a:schemeClr val="bg1"/>
                </a:solidFill>
                <a:latin typeface="+mn-lt"/>
              </a:rPr>
              <a:t>Poor </a:t>
            </a:r>
            <a:r>
              <a:rPr lang="en-US" sz="2800" u="sng" dirty="0">
                <a:solidFill>
                  <a:schemeClr val="bg1"/>
                </a:solidFill>
                <a:latin typeface="+mn-lt"/>
              </a:rPr>
              <a:t>and Needy </a:t>
            </a:r>
            <a:r>
              <a:rPr lang="en-US" sz="2800" dirty="0">
                <a:solidFill>
                  <a:schemeClr val="bg1"/>
                </a:solidFill>
                <a:latin typeface="+mn-lt"/>
              </a:rPr>
              <a:t>– </a:t>
            </a:r>
            <a:r>
              <a:rPr lang="en-US" sz="2800" dirty="0" smtClean="0">
                <a:solidFill>
                  <a:schemeClr val="bg1"/>
                </a:solidFill>
                <a:latin typeface="+mn-lt"/>
              </a:rPr>
              <a:t>social </a:t>
            </a:r>
            <a:r>
              <a:rPr lang="en-US" sz="2800" dirty="0">
                <a:solidFill>
                  <a:schemeClr val="bg1"/>
                </a:solidFill>
                <a:latin typeface="+mn-lt"/>
              </a:rPr>
              <a:t>net created by </a:t>
            </a:r>
            <a:r>
              <a:rPr lang="en-US" sz="2800" dirty="0" smtClean="0">
                <a:solidFill>
                  <a:schemeClr val="bg1"/>
                </a:solidFill>
                <a:latin typeface="+mn-lt"/>
              </a:rPr>
              <a:t>community</a:t>
            </a:r>
            <a:r>
              <a:rPr lang="en-US" sz="2800" dirty="0">
                <a:solidFill>
                  <a:schemeClr val="bg1"/>
                </a:solidFill>
                <a:latin typeface="+mn-lt"/>
              </a:rPr>
              <a:t>.</a:t>
            </a:r>
            <a:r>
              <a:rPr lang="en-CA" sz="2800" dirty="0">
                <a:solidFill>
                  <a:schemeClr val="bg1"/>
                </a:solidFill>
                <a:latin typeface="+mn-lt"/>
              </a:rPr>
              <a:t/>
            </a:r>
            <a:br>
              <a:rPr lang="en-CA" sz="2800" dirty="0">
                <a:solidFill>
                  <a:schemeClr val="bg1"/>
                </a:solidFill>
                <a:latin typeface="+mn-lt"/>
              </a:rPr>
            </a:br>
            <a:r>
              <a:rPr lang="en-US" sz="2800" u="sng" dirty="0" smtClean="0">
                <a:solidFill>
                  <a:schemeClr val="bg1"/>
                </a:solidFill>
                <a:latin typeface="+mn-lt"/>
              </a:rPr>
              <a:t>Festivals</a:t>
            </a:r>
            <a:r>
              <a:rPr lang="en-US" sz="2800" dirty="0" smtClean="0">
                <a:solidFill>
                  <a:schemeClr val="bg1"/>
                </a:solidFill>
                <a:latin typeface="+mn-lt"/>
              </a:rPr>
              <a:t> </a:t>
            </a:r>
            <a:r>
              <a:rPr lang="en-US" sz="2800" dirty="0">
                <a:solidFill>
                  <a:schemeClr val="bg1"/>
                </a:solidFill>
                <a:latin typeface="+mn-lt"/>
              </a:rPr>
              <a:t>– an experience of their view of </a:t>
            </a:r>
            <a:r>
              <a:rPr lang="en-US" sz="2800" dirty="0" smtClean="0">
                <a:solidFill>
                  <a:schemeClr val="bg1"/>
                </a:solidFill>
                <a:latin typeface="+mn-lt"/>
              </a:rPr>
              <a:t>god </a:t>
            </a:r>
            <a:r>
              <a:rPr lang="en-US" sz="2800" dirty="0">
                <a:solidFill>
                  <a:schemeClr val="bg1"/>
                </a:solidFill>
                <a:latin typeface="+mn-lt"/>
              </a:rPr>
              <a:t>expressed in dance, costume, food and </a:t>
            </a:r>
            <a:r>
              <a:rPr lang="en-US" sz="2800" dirty="0" smtClean="0">
                <a:solidFill>
                  <a:schemeClr val="bg1"/>
                </a:solidFill>
                <a:latin typeface="+mn-lt"/>
              </a:rPr>
              <a:t>drink</a:t>
            </a:r>
            <a:r>
              <a:rPr lang="en-US" sz="2800" dirty="0">
                <a:solidFill>
                  <a:schemeClr val="bg1"/>
                </a:solidFill>
                <a:latin typeface="+mn-lt"/>
              </a:rPr>
              <a:t>.</a:t>
            </a:r>
            <a:r>
              <a:rPr lang="en-CA" sz="2800" dirty="0">
                <a:solidFill>
                  <a:schemeClr val="bg1"/>
                </a:solidFill>
                <a:latin typeface="+mn-lt"/>
              </a:rPr>
              <a:t/>
            </a:r>
            <a:br>
              <a:rPr lang="en-CA" sz="2800" dirty="0">
                <a:solidFill>
                  <a:schemeClr val="bg1"/>
                </a:solidFill>
                <a:latin typeface="+mn-lt"/>
              </a:rPr>
            </a:br>
            <a:r>
              <a:rPr lang="en-US" sz="2800" u="sng" dirty="0">
                <a:solidFill>
                  <a:schemeClr val="bg1"/>
                </a:solidFill>
                <a:latin typeface="+mn-lt"/>
              </a:rPr>
              <a:t>Crisis</a:t>
            </a:r>
            <a:r>
              <a:rPr lang="en-US" sz="2800" dirty="0">
                <a:solidFill>
                  <a:schemeClr val="bg1"/>
                </a:solidFill>
                <a:latin typeface="+mn-lt"/>
              </a:rPr>
              <a:t> – from funerals to droughts to other disasters… </a:t>
            </a:r>
            <a:r>
              <a:rPr lang="en-CA" sz="2800" dirty="0">
                <a:solidFill>
                  <a:schemeClr val="bg1"/>
                </a:solidFill>
                <a:latin typeface="+mn-lt"/>
              </a:rPr>
              <a:t/>
            </a:r>
            <a:br>
              <a:rPr lang="en-CA" sz="2800" dirty="0">
                <a:solidFill>
                  <a:schemeClr val="bg1"/>
                </a:solidFill>
                <a:latin typeface="+mn-lt"/>
              </a:rPr>
            </a:br>
            <a:r>
              <a:rPr lang="en-US" sz="2800" u="sng" dirty="0" smtClean="0">
                <a:solidFill>
                  <a:schemeClr val="bg1"/>
                </a:solidFill>
                <a:latin typeface="+mn-lt"/>
              </a:rPr>
              <a:t>Struggle </a:t>
            </a:r>
            <a:r>
              <a:rPr lang="en-US" sz="2800" u="sng" dirty="0">
                <a:solidFill>
                  <a:schemeClr val="bg1"/>
                </a:solidFill>
                <a:latin typeface="+mn-lt"/>
              </a:rPr>
              <a:t>for Rights </a:t>
            </a:r>
            <a:r>
              <a:rPr lang="en-US" sz="2800" dirty="0">
                <a:solidFill>
                  <a:schemeClr val="bg1"/>
                </a:solidFill>
                <a:latin typeface="+mn-lt"/>
              </a:rPr>
              <a:t>– </a:t>
            </a:r>
            <a:r>
              <a:rPr lang="en-US" sz="2800" dirty="0" smtClean="0">
                <a:solidFill>
                  <a:schemeClr val="bg1"/>
                </a:solidFill>
                <a:latin typeface="+mn-lt"/>
              </a:rPr>
              <a:t>factor </a:t>
            </a:r>
            <a:r>
              <a:rPr lang="en-US" sz="2800" dirty="0">
                <a:solidFill>
                  <a:schemeClr val="bg1"/>
                </a:solidFill>
                <a:latin typeface="+mn-lt"/>
              </a:rPr>
              <a:t>which unites all </a:t>
            </a:r>
            <a:r>
              <a:rPr lang="en-US" sz="2800" dirty="0" smtClean="0">
                <a:solidFill>
                  <a:schemeClr val="bg1"/>
                </a:solidFill>
                <a:latin typeface="+mn-lt"/>
              </a:rPr>
              <a:t>Indigenous people around the globe.</a:t>
            </a:r>
            <a:r>
              <a:rPr lang="en-CA" sz="2800" dirty="0">
                <a:solidFill>
                  <a:schemeClr val="bg1"/>
                </a:solidFill>
                <a:latin typeface="+mn-lt"/>
              </a:rPr>
              <a:t/>
            </a:r>
            <a:br>
              <a:rPr lang="en-CA" sz="2800" dirty="0">
                <a:solidFill>
                  <a:schemeClr val="bg1"/>
                </a:solidFill>
                <a:latin typeface="+mn-lt"/>
              </a:rPr>
            </a:br>
            <a:endParaRPr lang="en-CA" sz="2800" dirty="0">
              <a:solidFill>
                <a:schemeClr val="bg1"/>
              </a:solidFill>
              <a:latin typeface="+mn-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 y="156591"/>
            <a:ext cx="3009900" cy="4514850"/>
          </a:xfrm>
          <a:prstGeom prst="rect">
            <a:avLst/>
          </a:prstGeom>
        </p:spPr>
      </p:pic>
    </p:spTree>
    <p:extLst>
      <p:ext uri="{BB962C8B-B14F-4D97-AF65-F5344CB8AC3E}">
        <p14:creationId xmlns:p14="http://schemas.microsoft.com/office/powerpoint/2010/main" val="143562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817" y="292232"/>
            <a:ext cx="8006306" cy="619341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4244" y="292232"/>
            <a:ext cx="3747155" cy="4996206"/>
          </a:xfrm>
          <a:prstGeom prst="rect">
            <a:avLst/>
          </a:prstGeom>
        </p:spPr>
      </p:pic>
    </p:spTree>
    <p:extLst>
      <p:ext uri="{BB962C8B-B14F-4D97-AF65-F5344CB8AC3E}">
        <p14:creationId xmlns:p14="http://schemas.microsoft.com/office/powerpoint/2010/main" val="352424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0" y="48766"/>
            <a:ext cx="5429839" cy="6737214"/>
          </a:xfrm>
          <a:prstGeom prst="rect">
            <a:avLst/>
          </a:prstGeom>
        </p:spPr>
      </p:pic>
      <p:sp>
        <p:nvSpPr>
          <p:cNvPr id="2" name="TextBox 1"/>
          <p:cNvSpPr txBox="1"/>
          <p:nvPr/>
        </p:nvSpPr>
        <p:spPr>
          <a:xfrm>
            <a:off x="5825765" y="735291"/>
            <a:ext cx="6165129" cy="3908762"/>
          </a:xfrm>
          <a:prstGeom prst="rect">
            <a:avLst/>
          </a:prstGeom>
          <a:noFill/>
        </p:spPr>
        <p:txBody>
          <a:bodyPr wrap="square" rtlCol="0">
            <a:spAutoFit/>
          </a:bodyPr>
          <a:lstStyle/>
          <a:p>
            <a:r>
              <a:rPr lang="en-CA" sz="3200" i="1" dirty="0" smtClean="0">
                <a:solidFill>
                  <a:schemeClr val="bg1"/>
                </a:solidFill>
              </a:rPr>
              <a:t>Call to Missions:</a:t>
            </a:r>
          </a:p>
          <a:p>
            <a:endParaRPr lang="en-CA" sz="3200" i="1" dirty="0">
              <a:solidFill>
                <a:schemeClr val="bg1"/>
              </a:solidFill>
            </a:endParaRPr>
          </a:p>
          <a:p>
            <a:r>
              <a:rPr lang="en-CA" sz="3200" i="1" dirty="0" smtClean="0">
                <a:solidFill>
                  <a:schemeClr val="bg1"/>
                </a:solidFill>
              </a:rPr>
              <a:t>Go to the land that I will show you… 			</a:t>
            </a:r>
            <a:r>
              <a:rPr lang="en-CA" sz="2400" i="1" dirty="0" smtClean="0">
                <a:solidFill>
                  <a:schemeClr val="bg1"/>
                </a:solidFill>
              </a:rPr>
              <a:t>Genesis 12:1</a:t>
            </a:r>
          </a:p>
          <a:p>
            <a:endParaRPr lang="en-CA" sz="2400" i="1" dirty="0">
              <a:solidFill>
                <a:schemeClr val="bg1"/>
              </a:solidFill>
            </a:endParaRPr>
          </a:p>
          <a:p>
            <a:r>
              <a:rPr lang="en-CA" sz="3200" i="1" dirty="0" smtClean="0">
                <a:solidFill>
                  <a:schemeClr val="bg1"/>
                </a:solidFill>
              </a:rPr>
              <a:t>And he went, not knowing where he was going… </a:t>
            </a:r>
          </a:p>
          <a:p>
            <a:r>
              <a:rPr lang="en-CA" sz="3200" i="1" dirty="0">
                <a:solidFill>
                  <a:schemeClr val="bg1"/>
                </a:solidFill>
              </a:rPr>
              <a:t>	</a:t>
            </a:r>
            <a:r>
              <a:rPr lang="en-CA" sz="3200" i="1" dirty="0" smtClean="0">
                <a:solidFill>
                  <a:schemeClr val="bg1"/>
                </a:solidFill>
              </a:rPr>
              <a:t>		</a:t>
            </a:r>
            <a:r>
              <a:rPr lang="en-CA" sz="2400" i="1" dirty="0" smtClean="0">
                <a:solidFill>
                  <a:schemeClr val="bg1"/>
                </a:solidFill>
              </a:rPr>
              <a:t>Hebrew 11:8</a:t>
            </a:r>
            <a:endParaRPr lang="en-CA" sz="3200" i="1" dirty="0">
              <a:solidFill>
                <a:schemeClr val="bg1"/>
              </a:solidFill>
            </a:endParaRPr>
          </a:p>
        </p:txBody>
      </p:sp>
    </p:spTree>
    <p:extLst>
      <p:ext uri="{BB962C8B-B14F-4D97-AF65-F5344CB8AC3E}">
        <p14:creationId xmlns:p14="http://schemas.microsoft.com/office/powerpoint/2010/main" val="1272617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23" y="329940"/>
            <a:ext cx="7438838" cy="5995446"/>
          </a:xfrm>
          <a:prstGeom prst="rect">
            <a:avLst/>
          </a:prstGeom>
        </p:spPr>
      </p:pic>
      <p:sp>
        <p:nvSpPr>
          <p:cNvPr id="5" name="Rectangle 4"/>
          <p:cNvSpPr/>
          <p:nvPr/>
        </p:nvSpPr>
        <p:spPr>
          <a:xfrm>
            <a:off x="7657229" y="892314"/>
            <a:ext cx="4534771" cy="3016210"/>
          </a:xfrm>
          <a:prstGeom prst="rect">
            <a:avLst/>
          </a:prstGeom>
        </p:spPr>
        <p:txBody>
          <a:bodyPr wrap="square">
            <a:spAutoFit/>
          </a:bodyPr>
          <a:lstStyle/>
          <a:p>
            <a:r>
              <a:rPr lang="en-CA" sz="3200" i="1" dirty="0" smtClean="0">
                <a:solidFill>
                  <a:schemeClr val="bg1"/>
                </a:solidFill>
              </a:rPr>
              <a:t>Go to the land that I will show you… </a:t>
            </a:r>
            <a:r>
              <a:rPr lang="en-CA" i="1" dirty="0" smtClean="0">
                <a:solidFill>
                  <a:schemeClr val="bg1"/>
                </a:solidFill>
              </a:rPr>
              <a:t>				</a:t>
            </a:r>
            <a:r>
              <a:rPr lang="en-CA" sz="2400" i="1" dirty="0" smtClean="0">
                <a:solidFill>
                  <a:schemeClr val="bg1"/>
                </a:solidFill>
              </a:rPr>
              <a:t>Genesis 12:1</a:t>
            </a:r>
          </a:p>
          <a:p>
            <a:endParaRPr lang="en-CA" sz="1400" i="1" dirty="0" smtClean="0">
              <a:solidFill>
                <a:schemeClr val="bg1"/>
              </a:solidFill>
            </a:endParaRPr>
          </a:p>
          <a:p>
            <a:r>
              <a:rPr lang="en-CA" sz="3200" i="1" dirty="0" smtClean="0">
                <a:solidFill>
                  <a:schemeClr val="bg1"/>
                </a:solidFill>
              </a:rPr>
              <a:t>And he went, not knowing where he was going… </a:t>
            </a:r>
          </a:p>
          <a:p>
            <a:r>
              <a:rPr lang="en-CA" i="1" dirty="0" smtClean="0">
                <a:solidFill>
                  <a:schemeClr val="bg1"/>
                </a:solidFill>
              </a:rPr>
              <a:t>		</a:t>
            </a:r>
            <a:r>
              <a:rPr lang="en-CA" sz="2400" i="1" dirty="0" smtClean="0">
                <a:solidFill>
                  <a:schemeClr val="bg1"/>
                </a:solidFill>
              </a:rPr>
              <a:t>Hebrew 11:8</a:t>
            </a:r>
            <a:endParaRPr lang="en-CA" sz="2400" i="1" dirty="0">
              <a:solidFill>
                <a:schemeClr val="bg1"/>
              </a:solidFill>
            </a:endParaRPr>
          </a:p>
        </p:txBody>
      </p:sp>
    </p:spTree>
    <p:extLst>
      <p:ext uri="{BB962C8B-B14F-4D97-AF65-F5344CB8AC3E}">
        <p14:creationId xmlns:p14="http://schemas.microsoft.com/office/powerpoint/2010/main" val="1977167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 xmlns:a16="http://schemas.microsoft.com/office/drawing/2014/main"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5657850"/>
            <a:ext cx="12301537" cy="12001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9" y="81691"/>
            <a:ext cx="4983480" cy="375629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6680" y="1959840"/>
            <a:ext cx="4236720" cy="3177540"/>
          </a:xfrm>
          <a:prstGeom prst="rect">
            <a:avLst/>
          </a:prstGeom>
        </p:spPr>
      </p:pic>
      <p:sp>
        <p:nvSpPr>
          <p:cNvPr id="5" name="TextBox 4"/>
          <p:cNvSpPr txBox="1"/>
          <p:nvPr/>
        </p:nvSpPr>
        <p:spPr>
          <a:xfrm>
            <a:off x="5504688" y="384048"/>
            <a:ext cx="6062472" cy="1323439"/>
          </a:xfrm>
          <a:prstGeom prst="rect">
            <a:avLst/>
          </a:prstGeom>
          <a:noFill/>
        </p:spPr>
        <p:txBody>
          <a:bodyPr wrap="square" rtlCol="0">
            <a:spAutoFit/>
          </a:bodyPr>
          <a:lstStyle/>
          <a:p>
            <a:r>
              <a:rPr lang="en-CA" sz="4000" dirty="0" smtClean="0">
                <a:solidFill>
                  <a:schemeClr val="bg1"/>
                </a:solidFill>
              </a:rPr>
              <a:t>From the Tower of Babel…</a:t>
            </a:r>
          </a:p>
          <a:p>
            <a:r>
              <a:rPr lang="en-CA" sz="4000" dirty="0" smtClean="0">
                <a:solidFill>
                  <a:schemeClr val="bg1"/>
                </a:solidFill>
              </a:rPr>
              <a:t>To Abraham</a:t>
            </a:r>
            <a:endParaRPr lang="en-CA" sz="4000" dirty="0">
              <a:solidFill>
                <a:schemeClr val="bg1"/>
              </a:solidFill>
            </a:endParaRPr>
          </a:p>
        </p:txBody>
      </p:sp>
    </p:spTree>
    <p:extLst>
      <p:ext uri="{BB962C8B-B14F-4D97-AF65-F5344CB8AC3E}">
        <p14:creationId xmlns:p14="http://schemas.microsoft.com/office/powerpoint/2010/main" val="3535749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6354</TotalTime>
  <Words>426</Words>
  <Application>Microsoft Office PowerPoint</Application>
  <PresentationFormat>Widescreen</PresentationFormat>
  <Paragraphs>54</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SimSun</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The penetration of the gospel must take into account: Home – family relationships make survival possible. Agriculture – a social effort of planting and harvesting. Community – including ancestral awareness. Poor and Needy – social net created by community. Festivals – an experience of their view of god expressed in dance, costume, food and drink. Crisis – from funerals to droughts to other disasters…  Struggle for Rights – factor which unites all Indigenous people around the globe. </vt:lpstr>
      <vt:lpstr>PowerPoint Presentation</vt:lpstr>
      <vt:lpstr>PowerPoint Presentation</vt:lpstr>
      <vt:lpstr>PowerPoint Presentation</vt:lpstr>
      <vt:lpstr>PowerPoint Presentation</vt:lpstr>
      <vt:lpstr>PowerPoint Presentation</vt:lpstr>
      <vt:lpstr>PowerPoint Presentation</vt:lpstr>
      <vt:lpstr>The Bible begins and ends  with a temple; God being known and dwelling with His people.</vt:lpstr>
      <vt:lpstr>The Bible begins and ends  with the tree of life.</vt:lpstr>
      <vt:lpstr>The Bible begins and ends  with a global call.</vt:lpstr>
      <vt:lpstr>The root system of the Church can be traced back to Abraham because God’s promise was to make him into a great nation.</vt:lpstr>
      <vt:lpstr>That nation became Israel and the Messiah of Israel became Jesus Christ.</vt:lpstr>
      <vt:lpstr>Jesus Christ is of the seed of Abraham, who is the seed of         the Church. </vt:lpstr>
      <vt:lpstr>In Jesus Christ God has called together one people for His glory, the Church, made up of both Jews and Gentiles. </vt:lpstr>
      <vt:lpstr>We see the fulfillment of the covenant with Abraham in the Book of Revelation when people from every tribe and language and nation are worshipping the Lamb of God. </vt:lpstr>
      <vt:lpstr>PowerPoint Presentation</vt:lpstr>
      <vt:lpstr>“Worship is also an act of rehearsal. It is an anticipation of things to come. It is the moment at which we are reminded that our lives and our world have a goal, and that this goal is that day when every nation and tribe and people and language will worship God and the Lamb.      Justo Gonzalez,    For the Healing of the Nations   </vt:lpstr>
      <vt:lpstr>“  </vt:lpstr>
      <vt:lpstr>“  </vt:lpstr>
      <vt:lpstr>“  </vt:lpstr>
      <vt:lpstr>PowerPoint Presentation</vt:lpstr>
      <vt:lpstr>“  </vt:lpstr>
      <vt:lpstr>“  </vt:lpstr>
      <vt:lpstr>“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Janke</dc:creator>
  <cp:lastModifiedBy>Terry Janke</cp:lastModifiedBy>
  <cp:revision>56</cp:revision>
  <dcterms:created xsi:type="dcterms:W3CDTF">2020-02-17T19:21:49Z</dcterms:created>
  <dcterms:modified xsi:type="dcterms:W3CDTF">2020-02-22T19:24:25Z</dcterms:modified>
</cp:coreProperties>
</file>