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7" r:id="rId4"/>
    <p:sldId id="277" r:id="rId5"/>
    <p:sldId id="278" r:id="rId6"/>
    <p:sldId id="279" r:id="rId7"/>
    <p:sldId id="269" r:id="rId8"/>
    <p:sldId id="270" r:id="rId9"/>
    <p:sldId id="271" r:id="rId10"/>
    <p:sldId id="272" r:id="rId11"/>
    <p:sldId id="257" r:id="rId12"/>
    <p:sldId id="274" r:id="rId13"/>
    <p:sldId id="296" r:id="rId14"/>
    <p:sldId id="273" r:id="rId15"/>
    <p:sldId id="275" r:id="rId16"/>
    <p:sldId id="280" r:id="rId17"/>
    <p:sldId id="265" r:id="rId18"/>
    <p:sldId id="276" r:id="rId19"/>
    <p:sldId id="283" r:id="rId20"/>
    <p:sldId id="295" r:id="rId21"/>
    <p:sldId id="284" r:id="rId22"/>
    <p:sldId id="288" r:id="rId23"/>
    <p:sldId id="286" r:id="rId24"/>
    <p:sldId id="290" r:id="rId25"/>
    <p:sldId id="289" r:id="rId26"/>
    <p:sldId id="291" r:id="rId27"/>
    <p:sldId id="292" r:id="rId28"/>
    <p:sldId id="293" r:id="rId29"/>
    <p:sldId id="297" r:id="rId30"/>
    <p:sldId id="294" r:id="rId31"/>
    <p:sldId id="298" r:id="rId32"/>
    <p:sldId id="281" r:id="rId33"/>
    <p:sldId id="300" r:id="rId34"/>
    <p:sldId id="299" r:id="rId35"/>
    <p:sldId id="301" r:id="rId36"/>
    <p:sldId id="2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7B5AD0F-573C-4DF4-B922-DEF63D51ED38}" type="datetimeFigureOut">
              <a:rPr lang="en-CA" smtClean="0"/>
              <a:t>2020-02-09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AAC7A-5E7D-4F18-85F4-FF440589ADDA}" type="slidenum">
              <a:rPr lang="en-CA" smtClean="0"/>
              <a:t>‹#›</a:t>
            </a:fld>
            <a:endParaRPr lang="en-CA"/>
          </a:p>
        </p:txBody>
      </p:sp>
    </p:spTree>
    <p:extLst>
      <p:ext uri="{BB962C8B-B14F-4D97-AF65-F5344CB8AC3E}">
        <p14:creationId xmlns:p14="http://schemas.microsoft.com/office/powerpoint/2010/main" val="58008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7B5AD0F-573C-4DF4-B922-DEF63D51ED38}" type="datetimeFigureOut">
              <a:rPr lang="en-CA" smtClean="0"/>
              <a:t>2020-02-09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AAC7A-5E7D-4F18-85F4-FF440589ADDA}" type="slidenum">
              <a:rPr lang="en-CA" smtClean="0"/>
              <a:t>‹#›</a:t>
            </a:fld>
            <a:endParaRPr lang="en-CA"/>
          </a:p>
        </p:txBody>
      </p:sp>
    </p:spTree>
    <p:extLst>
      <p:ext uri="{BB962C8B-B14F-4D97-AF65-F5344CB8AC3E}">
        <p14:creationId xmlns:p14="http://schemas.microsoft.com/office/powerpoint/2010/main" val="131165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7B5AD0F-573C-4DF4-B922-DEF63D51ED38}" type="datetimeFigureOut">
              <a:rPr lang="en-CA" smtClean="0"/>
              <a:t>2020-02-09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AAC7A-5E7D-4F18-85F4-FF440589ADDA}" type="slidenum">
              <a:rPr lang="en-CA" smtClean="0"/>
              <a:t>‹#›</a:t>
            </a:fld>
            <a:endParaRPr lang="en-CA"/>
          </a:p>
        </p:txBody>
      </p:sp>
    </p:spTree>
    <p:extLst>
      <p:ext uri="{BB962C8B-B14F-4D97-AF65-F5344CB8AC3E}">
        <p14:creationId xmlns:p14="http://schemas.microsoft.com/office/powerpoint/2010/main" val="271829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7B5AD0F-573C-4DF4-B922-DEF63D51ED38}" type="datetimeFigureOut">
              <a:rPr lang="en-CA" smtClean="0"/>
              <a:t>2020-02-09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AAC7A-5E7D-4F18-85F4-FF440589ADDA}" type="slidenum">
              <a:rPr lang="en-CA" smtClean="0"/>
              <a:t>‹#›</a:t>
            </a:fld>
            <a:endParaRPr lang="en-CA"/>
          </a:p>
        </p:txBody>
      </p:sp>
    </p:spTree>
    <p:extLst>
      <p:ext uri="{BB962C8B-B14F-4D97-AF65-F5344CB8AC3E}">
        <p14:creationId xmlns:p14="http://schemas.microsoft.com/office/powerpoint/2010/main" val="147789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5AD0F-573C-4DF4-B922-DEF63D51ED38}" type="datetimeFigureOut">
              <a:rPr lang="en-CA" smtClean="0"/>
              <a:t>2020-02-09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AAC7A-5E7D-4F18-85F4-FF440589ADDA}" type="slidenum">
              <a:rPr lang="en-CA" smtClean="0"/>
              <a:t>‹#›</a:t>
            </a:fld>
            <a:endParaRPr lang="en-CA"/>
          </a:p>
        </p:txBody>
      </p:sp>
    </p:spTree>
    <p:extLst>
      <p:ext uri="{BB962C8B-B14F-4D97-AF65-F5344CB8AC3E}">
        <p14:creationId xmlns:p14="http://schemas.microsoft.com/office/powerpoint/2010/main" val="177468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7B5AD0F-573C-4DF4-B922-DEF63D51ED38}" type="datetimeFigureOut">
              <a:rPr lang="en-CA" smtClean="0"/>
              <a:t>2020-02-09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9AAC7A-5E7D-4F18-85F4-FF440589ADDA}" type="slidenum">
              <a:rPr lang="en-CA" smtClean="0"/>
              <a:t>‹#›</a:t>
            </a:fld>
            <a:endParaRPr lang="en-CA"/>
          </a:p>
        </p:txBody>
      </p:sp>
    </p:spTree>
    <p:extLst>
      <p:ext uri="{BB962C8B-B14F-4D97-AF65-F5344CB8AC3E}">
        <p14:creationId xmlns:p14="http://schemas.microsoft.com/office/powerpoint/2010/main" val="324345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7B5AD0F-573C-4DF4-B922-DEF63D51ED38}" type="datetimeFigureOut">
              <a:rPr lang="en-CA" smtClean="0"/>
              <a:t>2020-02-09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F9AAC7A-5E7D-4F18-85F4-FF440589ADDA}" type="slidenum">
              <a:rPr lang="en-CA" smtClean="0"/>
              <a:t>‹#›</a:t>
            </a:fld>
            <a:endParaRPr lang="en-CA"/>
          </a:p>
        </p:txBody>
      </p:sp>
    </p:spTree>
    <p:extLst>
      <p:ext uri="{BB962C8B-B14F-4D97-AF65-F5344CB8AC3E}">
        <p14:creationId xmlns:p14="http://schemas.microsoft.com/office/powerpoint/2010/main" val="236072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7B5AD0F-573C-4DF4-B922-DEF63D51ED38}" type="datetimeFigureOut">
              <a:rPr lang="en-CA" smtClean="0"/>
              <a:t>2020-02-09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F9AAC7A-5E7D-4F18-85F4-FF440589ADDA}" type="slidenum">
              <a:rPr lang="en-CA" smtClean="0"/>
              <a:t>‹#›</a:t>
            </a:fld>
            <a:endParaRPr lang="en-CA"/>
          </a:p>
        </p:txBody>
      </p:sp>
    </p:spTree>
    <p:extLst>
      <p:ext uri="{BB962C8B-B14F-4D97-AF65-F5344CB8AC3E}">
        <p14:creationId xmlns:p14="http://schemas.microsoft.com/office/powerpoint/2010/main" val="64288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5AD0F-573C-4DF4-B922-DEF63D51ED38}" type="datetimeFigureOut">
              <a:rPr lang="en-CA" smtClean="0"/>
              <a:t>2020-02-09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F9AAC7A-5E7D-4F18-85F4-FF440589ADDA}" type="slidenum">
              <a:rPr lang="en-CA" smtClean="0"/>
              <a:t>‹#›</a:t>
            </a:fld>
            <a:endParaRPr lang="en-CA"/>
          </a:p>
        </p:txBody>
      </p:sp>
    </p:spTree>
    <p:extLst>
      <p:ext uri="{BB962C8B-B14F-4D97-AF65-F5344CB8AC3E}">
        <p14:creationId xmlns:p14="http://schemas.microsoft.com/office/powerpoint/2010/main" val="318082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5AD0F-573C-4DF4-B922-DEF63D51ED38}" type="datetimeFigureOut">
              <a:rPr lang="en-CA" smtClean="0"/>
              <a:t>2020-02-09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9AAC7A-5E7D-4F18-85F4-FF440589ADDA}" type="slidenum">
              <a:rPr lang="en-CA" smtClean="0"/>
              <a:t>‹#›</a:t>
            </a:fld>
            <a:endParaRPr lang="en-CA"/>
          </a:p>
        </p:txBody>
      </p:sp>
    </p:spTree>
    <p:extLst>
      <p:ext uri="{BB962C8B-B14F-4D97-AF65-F5344CB8AC3E}">
        <p14:creationId xmlns:p14="http://schemas.microsoft.com/office/powerpoint/2010/main" val="28062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5AD0F-573C-4DF4-B922-DEF63D51ED38}" type="datetimeFigureOut">
              <a:rPr lang="en-CA" smtClean="0"/>
              <a:t>2020-02-09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9AAC7A-5E7D-4F18-85F4-FF440589ADDA}" type="slidenum">
              <a:rPr lang="en-CA" smtClean="0"/>
              <a:t>‹#›</a:t>
            </a:fld>
            <a:endParaRPr lang="en-CA"/>
          </a:p>
        </p:txBody>
      </p:sp>
    </p:spTree>
    <p:extLst>
      <p:ext uri="{BB962C8B-B14F-4D97-AF65-F5344CB8AC3E}">
        <p14:creationId xmlns:p14="http://schemas.microsoft.com/office/powerpoint/2010/main" val="29573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5AD0F-573C-4DF4-B922-DEF63D51ED38}" type="datetimeFigureOut">
              <a:rPr lang="en-CA" smtClean="0"/>
              <a:t>2020-02-09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AAC7A-5E7D-4F18-85F4-FF440589ADDA}" type="slidenum">
              <a:rPr lang="en-CA" smtClean="0"/>
              <a:t>‹#›</a:t>
            </a:fld>
            <a:endParaRPr lang="en-CA"/>
          </a:p>
        </p:txBody>
      </p:sp>
    </p:spTree>
    <p:extLst>
      <p:ext uri="{BB962C8B-B14F-4D97-AF65-F5344CB8AC3E}">
        <p14:creationId xmlns:p14="http://schemas.microsoft.com/office/powerpoint/2010/main" val="75460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637470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8897" y="1122363"/>
            <a:ext cx="10645541" cy="2387600"/>
          </a:xfrm>
        </p:spPr>
        <p:txBody>
          <a:bodyPr>
            <a:normAutofit/>
          </a:bodyPr>
          <a:lstStyle/>
          <a:p>
            <a:pPr lvl="0" algn="l"/>
            <a:r>
              <a:rPr lang="en-CA" sz="3600" i="1" dirty="0" smtClean="0">
                <a:solidFill>
                  <a:schemeClr val="bg1"/>
                </a:solidFill>
                <a:latin typeface="+mn-lt"/>
              </a:rPr>
              <a:t>	</a:t>
            </a:r>
            <a:r>
              <a:rPr lang="en-CA" sz="4400" i="1" dirty="0" smtClean="0">
                <a:solidFill>
                  <a:schemeClr val="bg1"/>
                </a:solidFill>
                <a:latin typeface="+mn-lt"/>
              </a:rPr>
              <a:t>The Flood </a:t>
            </a:r>
            <a:r>
              <a:rPr lang="en-CA" sz="4400" i="1" dirty="0">
                <a:solidFill>
                  <a:schemeClr val="bg1"/>
                </a:solidFill>
                <a:latin typeface="+mn-lt"/>
              </a:rPr>
              <a:t>that </a:t>
            </a:r>
            <a:r>
              <a:rPr lang="en-CA" sz="4400" i="1" dirty="0" smtClean="0">
                <a:solidFill>
                  <a:schemeClr val="bg1"/>
                </a:solidFill>
                <a:latin typeface="+mn-lt"/>
              </a:rPr>
              <a:t>Saved </a:t>
            </a:r>
            <a:r>
              <a:rPr lang="en-CA" sz="4400" i="1" dirty="0">
                <a:solidFill>
                  <a:schemeClr val="bg1"/>
                </a:solidFill>
                <a:latin typeface="+mn-lt"/>
              </a:rPr>
              <a:t>the World</a:t>
            </a:r>
            <a:r>
              <a:rPr lang="en-CA" sz="4400" dirty="0">
                <a:solidFill>
                  <a:schemeClr val="bg1"/>
                </a:solidFill>
                <a:latin typeface="+mn-lt"/>
              </a:rPr>
              <a:t/>
            </a:r>
            <a:br>
              <a:rPr lang="en-CA" sz="4400" dirty="0">
                <a:solidFill>
                  <a:schemeClr val="bg1"/>
                </a:solidFill>
                <a:latin typeface="+mn-lt"/>
              </a:rPr>
            </a:br>
            <a:endParaRPr lang="en-CA" sz="44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204913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4" y="0"/>
            <a:ext cx="11146536" cy="6858000"/>
          </a:xfrm>
          <a:prstGeom prst="rect">
            <a:avLst/>
          </a:prstGeom>
        </p:spPr>
      </p:pic>
    </p:spTree>
    <p:extLst>
      <p:ext uri="{BB962C8B-B14F-4D97-AF65-F5344CB8AC3E}">
        <p14:creationId xmlns:p14="http://schemas.microsoft.com/office/powerpoint/2010/main" val="277988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35" y="279133"/>
            <a:ext cx="11227335" cy="6315376"/>
          </a:xfrm>
          <a:prstGeom prst="rect">
            <a:avLst/>
          </a:prstGeom>
        </p:spPr>
      </p:pic>
    </p:spTree>
    <p:extLst>
      <p:ext uri="{BB962C8B-B14F-4D97-AF65-F5344CB8AC3E}">
        <p14:creationId xmlns:p14="http://schemas.microsoft.com/office/powerpoint/2010/main" val="3671680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4" y="189658"/>
            <a:ext cx="11128248" cy="6531182"/>
          </a:xfrm>
          <a:prstGeom prst="rect">
            <a:avLst/>
          </a:prstGeom>
        </p:spPr>
      </p:pic>
    </p:spTree>
    <p:extLst>
      <p:ext uri="{BB962C8B-B14F-4D97-AF65-F5344CB8AC3E}">
        <p14:creationId xmlns:p14="http://schemas.microsoft.com/office/powerpoint/2010/main" val="2094543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32" y="214993"/>
            <a:ext cx="5096124" cy="6432695"/>
          </a:xfrm>
          <a:prstGeom prst="rect">
            <a:avLst/>
          </a:prstGeom>
        </p:spPr>
      </p:pic>
      <p:sp>
        <p:nvSpPr>
          <p:cNvPr id="4" name="TextBox 3"/>
          <p:cNvSpPr txBox="1"/>
          <p:nvPr/>
        </p:nvSpPr>
        <p:spPr>
          <a:xfrm>
            <a:off x="5660136" y="475488"/>
            <a:ext cx="6190488" cy="1200329"/>
          </a:xfrm>
          <a:prstGeom prst="rect">
            <a:avLst/>
          </a:prstGeom>
          <a:noFill/>
        </p:spPr>
        <p:txBody>
          <a:bodyPr wrap="square" rtlCol="0">
            <a:spAutoFit/>
          </a:bodyPr>
          <a:lstStyle/>
          <a:p>
            <a:r>
              <a:rPr lang="en-US" sz="3600" i="1" dirty="0" smtClean="0">
                <a:solidFill>
                  <a:schemeClr val="bg1"/>
                </a:solidFill>
              </a:rPr>
              <a:t>The Deluge, </a:t>
            </a:r>
            <a:endParaRPr lang="en-US" sz="3600" i="1" dirty="0">
              <a:solidFill>
                <a:schemeClr val="bg1"/>
              </a:solidFill>
            </a:endParaRPr>
          </a:p>
          <a:p>
            <a:r>
              <a:rPr lang="en-US" sz="3600" dirty="0" smtClean="0">
                <a:solidFill>
                  <a:schemeClr val="bg1"/>
                </a:solidFill>
              </a:rPr>
              <a:t>By Gustave Dore</a:t>
            </a:r>
            <a:r>
              <a:rPr lang="en-US" sz="3600" dirty="0">
                <a:solidFill>
                  <a:schemeClr val="bg1"/>
                </a:solidFill>
              </a:rPr>
              <a:t> </a:t>
            </a:r>
            <a:r>
              <a:rPr lang="en-US" sz="2800" dirty="0" smtClean="0">
                <a:solidFill>
                  <a:schemeClr val="bg1"/>
                </a:solidFill>
              </a:rPr>
              <a:t>(1832 </a:t>
            </a:r>
            <a:r>
              <a:rPr lang="en-US" sz="2800" dirty="0" smtClean="0">
                <a:solidFill>
                  <a:schemeClr val="bg1"/>
                </a:solidFill>
              </a:rPr>
              <a:t>– 1883)</a:t>
            </a:r>
            <a:endParaRPr lang="en-CA" sz="2800" dirty="0">
              <a:solidFill>
                <a:schemeClr val="bg1"/>
              </a:solidFill>
            </a:endParaRPr>
          </a:p>
        </p:txBody>
      </p:sp>
    </p:spTree>
    <p:extLst>
      <p:ext uri="{BB962C8B-B14F-4D97-AF65-F5344CB8AC3E}">
        <p14:creationId xmlns:p14="http://schemas.microsoft.com/office/powerpoint/2010/main" val="529057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406" y="309094"/>
            <a:ext cx="9942897" cy="6266097"/>
          </a:xfrm>
          <a:prstGeom prst="rect">
            <a:avLst/>
          </a:prstGeom>
        </p:spPr>
      </p:pic>
    </p:spTree>
    <p:extLst>
      <p:ext uri="{BB962C8B-B14F-4D97-AF65-F5344CB8AC3E}">
        <p14:creationId xmlns:p14="http://schemas.microsoft.com/office/powerpoint/2010/main" val="434239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194" y="413885"/>
            <a:ext cx="7292741" cy="5498043"/>
          </a:xfrm>
          <a:prstGeom prst="rect">
            <a:avLst/>
          </a:prstGeom>
        </p:spPr>
      </p:pic>
    </p:spTree>
    <p:extLst>
      <p:ext uri="{BB962C8B-B14F-4D97-AF65-F5344CB8AC3E}">
        <p14:creationId xmlns:p14="http://schemas.microsoft.com/office/powerpoint/2010/main" val="531496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2" y="0"/>
            <a:ext cx="12180110" cy="6858000"/>
          </a:xfrm>
          <a:prstGeom prst="rect">
            <a:avLst/>
          </a:prstGeom>
        </p:spPr>
      </p:pic>
    </p:spTree>
    <p:extLst>
      <p:ext uri="{BB962C8B-B14F-4D97-AF65-F5344CB8AC3E}">
        <p14:creationId xmlns:p14="http://schemas.microsoft.com/office/powerpoint/2010/main" val="172493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14" y="144379"/>
            <a:ext cx="7392202" cy="291645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198" y="3060834"/>
            <a:ext cx="3522847" cy="3522847"/>
          </a:xfrm>
          <a:prstGeom prst="rect">
            <a:avLst/>
          </a:prstGeom>
        </p:spPr>
      </p:pic>
    </p:spTree>
    <p:extLst>
      <p:ext uri="{BB962C8B-B14F-4D97-AF65-F5344CB8AC3E}">
        <p14:creationId xmlns:p14="http://schemas.microsoft.com/office/powerpoint/2010/main" val="4056324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04" y="238825"/>
            <a:ext cx="3216643" cy="3216643"/>
          </a:xfrm>
          <a:prstGeom prst="rect">
            <a:avLst/>
          </a:prstGeom>
        </p:spPr>
      </p:pic>
      <p:sp>
        <p:nvSpPr>
          <p:cNvPr id="4" name="TextBox 3"/>
          <p:cNvSpPr txBox="1"/>
          <p:nvPr/>
        </p:nvSpPr>
        <p:spPr>
          <a:xfrm>
            <a:off x="3830855" y="317633"/>
            <a:ext cx="7507705" cy="1692771"/>
          </a:xfrm>
          <a:prstGeom prst="rect">
            <a:avLst/>
          </a:prstGeom>
          <a:noFill/>
        </p:spPr>
        <p:txBody>
          <a:bodyPr wrap="square" rtlCol="0">
            <a:spAutoFit/>
          </a:bodyPr>
          <a:lstStyle/>
          <a:p>
            <a:endParaRPr lang="en-CA" sz="3200" dirty="0" smtClean="0">
              <a:solidFill>
                <a:schemeClr val="bg1"/>
              </a:solidFill>
            </a:endParaRPr>
          </a:p>
          <a:p>
            <a:endParaRPr lang="en-CA" sz="3200" dirty="0">
              <a:solidFill>
                <a:schemeClr val="bg1"/>
              </a:solidFill>
            </a:endParaRPr>
          </a:p>
          <a:p>
            <a:r>
              <a:rPr lang="en-CA" sz="4000" dirty="0" smtClean="0">
                <a:solidFill>
                  <a:schemeClr val="bg1"/>
                </a:solidFill>
              </a:rPr>
              <a:t>Scripture </a:t>
            </a:r>
            <a:r>
              <a:rPr lang="en-CA" sz="4000" dirty="0">
                <a:solidFill>
                  <a:schemeClr val="bg1"/>
                </a:solidFill>
              </a:rPr>
              <a:t>Reading: Genesis 6:9 – 22 </a:t>
            </a:r>
          </a:p>
        </p:txBody>
      </p:sp>
    </p:spTree>
    <p:extLst>
      <p:ext uri="{BB962C8B-B14F-4D97-AF65-F5344CB8AC3E}">
        <p14:creationId xmlns:p14="http://schemas.microsoft.com/office/powerpoint/2010/main" val="27841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0821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24144" cy="5724144"/>
          </a:xfrm>
          <a:prstGeom prst="rect">
            <a:avLst/>
          </a:prstGeom>
        </p:spPr>
      </p:pic>
      <p:sp>
        <p:nvSpPr>
          <p:cNvPr id="6" name="TextBox 5"/>
          <p:cNvSpPr txBox="1"/>
          <p:nvPr/>
        </p:nvSpPr>
        <p:spPr>
          <a:xfrm>
            <a:off x="5724144" y="713232"/>
            <a:ext cx="5989320" cy="4524315"/>
          </a:xfrm>
          <a:prstGeom prst="rect">
            <a:avLst/>
          </a:prstGeom>
          <a:noFill/>
        </p:spPr>
        <p:txBody>
          <a:bodyPr wrap="square" rtlCol="0">
            <a:spAutoFit/>
          </a:bodyPr>
          <a:lstStyle/>
          <a:p>
            <a:r>
              <a:rPr lang="en-CA" sz="3200" i="1" dirty="0">
                <a:solidFill>
                  <a:schemeClr val="bg1"/>
                </a:solidFill>
              </a:rPr>
              <a:t>If you don't believe in a God who is powerfully involved in history, then the only explanation of events you will look for are past causes, not future purposes. But as soon as you reckon with the God of the Bible, tomorrow will always be part of today's explanation. </a:t>
            </a:r>
            <a:endParaRPr lang="en-CA" sz="3200" i="1" dirty="0" smtClean="0">
              <a:solidFill>
                <a:schemeClr val="bg1"/>
              </a:solidFill>
            </a:endParaRPr>
          </a:p>
          <a:p>
            <a:r>
              <a:rPr lang="en-CA" sz="3200" i="1" dirty="0">
                <a:solidFill>
                  <a:schemeClr val="bg1"/>
                </a:solidFill>
              </a:rPr>
              <a:t>	</a:t>
            </a:r>
            <a:r>
              <a:rPr lang="en-CA" sz="3200" i="1" dirty="0" smtClean="0">
                <a:solidFill>
                  <a:schemeClr val="bg1"/>
                </a:solidFill>
              </a:rPr>
              <a:t>		</a:t>
            </a:r>
            <a:r>
              <a:rPr lang="en-CA" sz="2400" i="1" dirty="0" smtClean="0">
                <a:solidFill>
                  <a:schemeClr val="bg1"/>
                </a:solidFill>
              </a:rPr>
              <a:t>- John Piper</a:t>
            </a:r>
            <a:endParaRPr lang="en-CA" sz="2400" dirty="0">
              <a:solidFill>
                <a:schemeClr val="bg1"/>
              </a:solidFill>
            </a:endParaRPr>
          </a:p>
        </p:txBody>
      </p:sp>
    </p:spTree>
    <p:extLst>
      <p:ext uri="{BB962C8B-B14F-4D97-AF65-F5344CB8AC3E}">
        <p14:creationId xmlns:p14="http://schemas.microsoft.com/office/powerpoint/2010/main" val="2186275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04" y="238825"/>
            <a:ext cx="3216643" cy="3216643"/>
          </a:xfrm>
          <a:prstGeom prst="rect">
            <a:avLst/>
          </a:prstGeom>
        </p:spPr>
      </p:pic>
      <p:sp>
        <p:nvSpPr>
          <p:cNvPr id="4" name="TextBox 3"/>
          <p:cNvSpPr txBox="1"/>
          <p:nvPr/>
        </p:nvSpPr>
        <p:spPr>
          <a:xfrm>
            <a:off x="3599848" y="317633"/>
            <a:ext cx="8431731" cy="2554545"/>
          </a:xfrm>
          <a:prstGeom prst="rect">
            <a:avLst/>
          </a:prstGeom>
          <a:noFill/>
        </p:spPr>
        <p:txBody>
          <a:bodyPr wrap="square" rtlCol="0">
            <a:spAutoFit/>
          </a:bodyPr>
          <a:lstStyle/>
          <a:p>
            <a:r>
              <a:rPr lang="en-CA" sz="3200" dirty="0" smtClean="0">
                <a:solidFill>
                  <a:schemeClr val="bg1"/>
                </a:solidFill>
              </a:rPr>
              <a:t>Noah:</a:t>
            </a:r>
          </a:p>
          <a:p>
            <a:pPr lvl="0"/>
            <a:r>
              <a:rPr lang="en-CA" sz="3200" dirty="0">
                <a:solidFill>
                  <a:schemeClr val="bg1"/>
                </a:solidFill>
              </a:rPr>
              <a:t>T</a:t>
            </a:r>
            <a:r>
              <a:rPr lang="en-CA" sz="3200" dirty="0" smtClean="0">
                <a:solidFill>
                  <a:schemeClr val="bg1"/>
                </a:solidFill>
              </a:rPr>
              <a:t>he </a:t>
            </a:r>
            <a:r>
              <a:rPr lang="en-CA" sz="3200" dirty="0">
                <a:solidFill>
                  <a:schemeClr val="bg1"/>
                </a:solidFill>
              </a:rPr>
              <a:t>Son of Adam who walked with God </a:t>
            </a:r>
          </a:p>
          <a:p>
            <a:pPr lvl="0"/>
            <a:r>
              <a:rPr lang="en-CA" sz="3200" dirty="0">
                <a:solidFill>
                  <a:schemeClr val="bg1"/>
                </a:solidFill>
              </a:rPr>
              <a:t>T</a:t>
            </a:r>
            <a:r>
              <a:rPr lang="en-CA" sz="3200" dirty="0" smtClean="0">
                <a:solidFill>
                  <a:schemeClr val="bg1"/>
                </a:solidFill>
              </a:rPr>
              <a:t>he </a:t>
            </a:r>
            <a:r>
              <a:rPr lang="en-CA" sz="3200" dirty="0">
                <a:solidFill>
                  <a:schemeClr val="bg1"/>
                </a:solidFill>
              </a:rPr>
              <a:t>Father of Moses who was saved by God </a:t>
            </a:r>
          </a:p>
          <a:p>
            <a:pPr lvl="0"/>
            <a:r>
              <a:rPr lang="en-CA" sz="3200" dirty="0">
                <a:solidFill>
                  <a:schemeClr val="bg1"/>
                </a:solidFill>
              </a:rPr>
              <a:t>T</a:t>
            </a:r>
            <a:r>
              <a:rPr lang="en-CA" sz="3200" dirty="0" smtClean="0">
                <a:solidFill>
                  <a:schemeClr val="bg1"/>
                </a:solidFill>
              </a:rPr>
              <a:t>he </a:t>
            </a:r>
            <a:r>
              <a:rPr lang="en-CA" sz="3200" dirty="0">
                <a:solidFill>
                  <a:schemeClr val="bg1"/>
                </a:solidFill>
              </a:rPr>
              <a:t>Preacher of righteousness </a:t>
            </a:r>
            <a:r>
              <a:rPr lang="en-CA" sz="3200" dirty="0" smtClean="0">
                <a:solidFill>
                  <a:schemeClr val="bg1"/>
                </a:solidFill>
              </a:rPr>
              <a:t>used </a:t>
            </a:r>
            <a:r>
              <a:rPr lang="en-CA" sz="3200" dirty="0">
                <a:solidFill>
                  <a:schemeClr val="bg1"/>
                </a:solidFill>
              </a:rPr>
              <a:t>by God</a:t>
            </a:r>
          </a:p>
          <a:p>
            <a:endParaRPr lang="en-CA" sz="3200" dirty="0">
              <a:solidFill>
                <a:schemeClr val="bg1"/>
              </a:solidFill>
            </a:endParaRPr>
          </a:p>
        </p:txBody>
      </p:sp>
    </p:spTree>
    <p:extLst>
      <p:ext uri="{BB962C8B-B14F-4D97-AF65-F5344CB8AC3E}">
        <p14:creationId xmlns:p14="http://schemas.microsoft.com/office/powerpoint/2010/main" val="4146708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934" y="274320"/>
            <a:ext cx="9516187" cy="6217919"/>
          </a:xfrm>
          <a:prstGeom prst="rect">
            <a:avLst/>
          </a:prstGeom>
        </p:spPr>
      </p:pic>
    </p:spTree>
    <p:extLst>
      <p:ext uri="{BB962C8B-B14F-4D97-AF65-F5344CB8AC3E}">
        <p14:creationId xmlns:p14="http://schemas.microsoft.com/office/powerpoint/2010/main" val="2638119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04" y="238825"/>
            <a:ext cx="3216643" cy="3216643"/>
          </a:xfrm>
          <a:prstGeom prst="rect">
            <a:avLst/>
          </a:prstGeom>
        </p:spPr>
      </p:pic>
      <p:sp>
        <p:nvSpPr>
          <p:cNvPr id="4" name="TextBox 3"/>
          <p:cNvSpPr txBox="1"/>
          <p:nvPr/>
        </p:nvSpPr>
        <p:spPr>
          <a:xfrm>
            <a:off x="3599848" y="317633"/>
            <a:ext cx="8431731" cy="3539430"/>
          </a:xfrm>
          <a:prstGeom prst="rect">
            <a:avLst/>
          </a:prstGeom>
          <a:noFill/>
        </p:spPr>
        <p:txBody>
          <a:bodyPr wrap="square" rtlCol="0">
            <a:spAutoFit/>
          </a:bodyPr>
          <a:lstStyle/>
          <a:p>
            <a:endParaRPr lang="en-CA" sz="3200" dirty="0" smtClean="0">
              <a:solidFill>
                <a:schemeClr val="bg1"/>
              </a:solidFill>
            </a:endParaRPr>
          </a:p>
          <a:p>
            <a:pPr lvl="0"/>
            <a:r>
              <a:rPr lang="en-CA" sz="3200" dirty="0" smtClean="0">
                <a:solidFill>
                  <a:schemeClr val="bg1"/>
                </a:solidFill>
              </a:rPr>
              <a:t>Noah found favour in the eyes of the Lord (6:8) </a:t>
            </a:r>
            <a:endParaRPr lang="en-CA" sz="3200" dirty="0">
              <a:solidFill>
                <a:schemeClr val="bg1"/>
              </a:solidFill>
            </a:endParaRPr>
          </a:p>
          <a:p>
            <a:r>
              <a:rPr lang="en-CA" sz="3200" dirty="0">
                <a:solidFill>
                  <a:schemeClr val="bg1"/>
                </a:solidFill>
              </a:rPr>
              <a:t>Noah was a righteous </a:t>
            </a:r>
            <a:r>
              <a:rPr lang="en-CA" sz="3200" dirty="0" smtClean="0">
                <a:solidFill>
                  <a:schemeClr val="bg1"/>
                </a:solidFill>
              </a:rPr>
              <a:t>man (6:9)</a:t>
            </a:r>
          </a:p>
          <a:p>
            <a:r>
              <a:rPr lang="en-CA" sz="3200" dirty="0" smtClean="0">
                <a:solidFill>
                  <a:schemeClr val="bg1"/>
                </a:solidFill>
              </a:rPr>
              <a:t>Noah was blameless </a:t>
            </a:r>
            <a:r>
              <a:rPr lang="en-CA" sz="3200" dirty="0">
                <a:solidFill>
                  <a:schemeClr val="bg1"/>
                </a:solidFill>
              </a:rPr>
              <a:t>in his </a:t>
            </a:r>
            <a:r>
              <a:rPr lang="en-CA" sz="3200" dirty="0" smtClean="0">
                <a:solidFill>
                  <a:schemeClr val="bg1"/>
                </a:solidFill>
              </a:rPr>
              <a:t>generation (6:9)</a:t>
            </a:r>
            <a:endParaRPr lang="en-CA" sz="3200" dirty="0">
              <a:solidFill>
                <a:schemeClr val="bg1"/>
              </a:solidFill>
            </a:endParaRPr>
          </a:p>
          <a:p>
            <a:pPr lvl="0"/>
            <a:r>
              <a:rPr lang="en-CA" sz="3200" dirty="0" smtClean="0">
                <a:solidFill>
                  <a:schemeClr val="bg1"/>
                </a:solidFill>
              </a:rPr>
              <a:t>Noah walked with God (6:9)</a:t>
            </a:r>
          </a:p>
          <a:p>
            <a:pPr lvl="0"/>
            <a:r>
              <a:rPr lang="en-CA" sz="3200" dirty="0" smtClean="0">
                <a:solidFill>
                  <a:schemeClr val="bg1"/>
                </a:solidFill>
              </a:rPr>
              <a:t>Noah did all that God commanded (6:22; 7:5) </a:t>
            </a:r>
            <a:endParaRPr lang="en-CA" sz="3200" dirty="0">
              <a:solidFill>
                <a:schemeClr val="bg1"/>
              </a:solidFill>
            </a:endParaRPr>
          </a:p>
          <a:p>
            <a:endParaRPr lang="en-CA" sz="3200" dirty="0">
              <a:solidFill>
                <a:schemeClr val="bg1"/>
              </a:solidFill>
            </a:endParaRPr>
          </a:p>
        </p:txBody>
      </p:sp>
    </p:spTree>
    <p:extLst>
      <p:ext uri="{BB962C8B-B14F-4D97-AF65-F5344CB8AC3E}">
        <p14:creationId xmlns:p14="http://schemas.microsoft.com/office/powerpoint/2010/main" val="389352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04" y="238825"/>
            <a:ext cx="3216643" cy="3216643"/>
          </a:xfrm>
          <a:prstGeom prst="rect">
            <a:avLst/>
          </a:prstGeom>
        </p:spPr>
      </p:pic>
      <p:sp>
        <p:nvSpPr>
          <p:cNvPr id="4" name="TextBox 3"/>
          <p:cNvSpPr txBox="1"/>
          <p:nvPr/>
        </p:nvSpPr>
        <p:spPr>
          <a:xfrm>
            <a:off x="3878981" y="317633"/>
            <a:ext cx="8152598" cy="4524315"/>
          </a:xfrm>
          <a:prstGeom prst="rect">
            <a:avLst/>
          </a:prstGeom>
          <a:noFill/>
        </p:spPr>
        <p:txBody>
          <a:bodyPr wrap="square" rtlCol="0">
            <a:spAutoFit/>
          </a:bodyPr>
          <a:lstStyle/>
          <a:p>
            <a:r>
              <a:rPr lang="en-CA" sz="3200" i="1" dirty="0" smtClean="0">
                <a:solidFill>
                  <a:schemeClr val="bg1"/>
                </a:solidFill>
              </a:rPr>
              <a:t>Noah </a:t>
            </a:r>
            <a:r>
              <a:rPr lang="en-CA" sz="3200" i="1" dirty="0">
                <a:solidFill>
                  <a:schemeClr val="bg1"/>
                </a:solidFill>
              </a:rPr>
              <a:t>is depicted as Adam revived. He is the sole survivor and successor to Adam; both walk with God; both are recipients of the promissory blessing; both are care-takers of the lower creatures; both father three sons; both are workers of the soil; both sin through the fruit of a tree; and both father a wicked son who is under a curse. </a:t>
            </a:r>
            <a:endParaRPr lang="en-CA" sz="3200" dirty="0">
              <a:solidFill>
                <a:schemeClr val="bg1"/>
              </a:solidFill>
            </a:endParaRPr>
          </a:p>
          <a:p>
            <a:r>
              <a:rPr lang="en-CA" sz="3200" dirty="0" smtClean="0">
                <a:solidFill>
                  <a:schemeClr val="bg1"/>
                </a:solidFill>
              </a:rPr>
              <a:t>				- </a:t>
            </a:r>
            <a:r>
              <a:rPr lang="en-CA" sz="3200" dirty="0">
                <a:solidFill>
                  <a:schemeClr val="bg1"/>
                </a:solidFill>
              </a:rPr>
              <a:t>Kenneth </a:t>
            </a:r>
            <a:r>
              <a:rPr lang="en-CA" sz="3200" dirty="0" smtClean="0">
                <a:solidFill>
                  <a:schemeClr val="bg1"/>
                </a:solidFill>
              </a:rPr>
              <a:t>A. Matthews </a:t>
            </a:r>
            <a:endParaRPr lang="en-CA" sz="3200" dirty="0">
              <a:solidFill>
                <a:schemeClr val="bg1"/>
              </a:solidFill>
            </a:endParaRPr>
          </a:p>
        </p:txBody>
      </p:sp>
    </p:spTree>
    <p:extLst>
      <p:ext uri="{BB962C8B-B14F-4D97-AF65-F5344CB8AC3E}">
        <p14:creationId xmlns:p14="http://schemas.microsoft.com/office/powerpoint/2010/main" val="384863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04" y="238825"/>
            <a:ext cx="3216643" cy="3216643"/>
          </a:xfrm>
          <a:prstGeom prst="rect">
            <a:avLst/>
          </a:prstGeom>
        </p:spPr>
      </p:pic>
      <p:sp>
        <p:nvSpPr>
          <p:cNvPr id="4" name="TextBox 3"/>
          <p:cNvSpPr txBox="1"/>
          <p:nvPr/>
        </p:nvSpPr>
        <p:spPr>
          <a:xfrm>
            <a:off x="3599848" y="317633"/>
            <a:ext cx="8431731" cy="2554545"/>
          </a:xfrm>
          <a:prstGeom prst="rect">
            <a:avLst/>
          </a:prstGeom>
          <a:noFill/>
        </p:spPr>
        <p:txBody>
          <a:bodyPr wrap="square" rtlCol="0">
            <a:spAutoFit/>
          </a:bodyPr>
          <a:lstStyle/>
          <a:p>
            <a:r>
              <a:rPr lang="en-CA" sz="3200" dirty="0" smtClean="0">
                <a:solidFill>
                  <a:schemeClr val="bg1"/>
                </a:solidFill>
              </a:rPr>
              <a:t>Noah:</a:t>
            </a:r>
          </a:p>
          <a:p>
            <a:pPr lvl="0"/>
            <a:r>
              <a:rPr lang="en-CA" sz="3200" dirty="0">
                <a:solidFill>
                  <a:schemeClr val="bg1"/>
                </a:solidFill>
              </a:rPr>
              <a:t>T</a:t>
            </a:r>
            <a:r>
              <a:rPr lang="en-CA" sz="3200" dirty="0" smtClean="0">
                <a:solidFill>
                  <a:schemeClr val="bg1"/>
                </a:solidFill>
              </a:rPr>
              <a:t>he </a:t>
            </a:r>
            <a:r>
              <a:rPr lang="en-CA" sz="3200" dirty="0">
                <a:solidFill>
                  <a:schemeClr val="bg1"/>
                </a:solidFill>
              </a:rPr>
              <a:t>Son of Adam who walked with God </a:t>
            </a:r>
          </a:p>
          <a:p>
            <a:pPr lvl="0"/>
            <a:r>
              <a:rPr lang="en-CA" sz="3200" dirty="0">
                <a:solidFill>
                  <a:schemeClr val="bg1"/>
                </a:solidFill>
              </a:rPr>
              <a:t>T</a:t>
            </a:r>
            <a:r>
              <a:rPr lang="en-CA" sz="3200" dirty="0" smtClean="0">
                <a:solidFill>
                  <a:schemeClr val="bg1"/>
                </a:solidFill>
              </a:rPr>
              <a:t>he </a:t>
            </a:r>
            <a:r>
              <a:rPr lang="en-CA" sz="3200" dirty="0">
                <a:solidFill>
                  <a:schemeClr val="bg1"/>
                </a:solidFill>
              </a:rPr>
              <a:t>Father of Moses who was saved by God </a:t>
            </a:r>
          </a:p>
          <a:p>
            <a:pPr lvl="0"/>
            <a:endParaRPr lang="en-CA" sz="3200" dirty="0">
              <a:solidFill>
                <a:schemeClr val="bg1"/>
              </a:solidFill>
            </a:endParaRPr>
          </a:p>
          <a:p>
            <a:endParaRPr lang="en-CA" sz="3200" dirty="0">
              <a:solidFill>
                <a:schemeClr val="bg1"/>
              </a:solidFill>
            </a:endParaRPr>
          </a:p>
        </p:txBody>
      </p:sp>
    </p:spTree>
    <p:extLst>
      <p:ext uri="{BB962C8B-B14F-4D97-AF65-F5344CB8AC3E}">
        <p14:creationId xmlns:p14="http://schemas.microsoft.com/office/powerpoint/2010/main" val="1403702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04" y="238825"/>
            <a:ext cx="3216643" cy="3216643"/>
          </a:xfrm>
          <a:prstGeom prst="rect">
            <a:avLst/>
          </a:prstGeom>
        </p:spPr>
      </p:pic>
      <p:sp>
        <p:nvSpPr>
          <p:cNvPr id="4" name="TextBox 3"/>
          <p:cNvSpPr txBox="1"/>
          <p:nvPr/>
        </p:nvSpPr>
        <p:spPr>
          <a:xfrm>
            <a:off x="3599848" y="317633"/>
            <a:ext cx="8431731" cy="5509200"/>
          </a:xfrm>
          <a:prstGeom prst="rect">
            <a:avLst/>
          </a:prstGeom>
          <a:noFill/>
        </p:spPr>
        <p:txBody>
          <a:bodyPr wrap="square" rtlCol="0">
            <a:spAutoFit/>
          </a:bodyPr>
          <a:lstStyle/>
          <a:p>
            <a:r>
              <a:rPr lang="en-CA" sz="3200" dirty="0" smtClean="0">
                <a:solidFill>
                  <a:schemeClr val="bg1"/>
                </a:solidFill>
              </a:rPr>
              <a:t>Both Noah and Moses were:</a:t>
            </a:r>
          </a:p>
          <a:p>
            <a:pPr lvl="0"/>
            <a:r>
              <a:rPr lang="en-CA" sz="3200" dirty="0" smtClean="0">
                <a:solidFill>
                  <a:schemeClr val="bg1"/>
                </a:solidFill>
              </a:rPr>
              <a:t>Care-takers of a Covenant with God</a:t>
            </a:r>
          </a:p>
          <a:p>
            <a:pPr lvl="0"/>
            <a:r>
              <a:rPr lang="en-CA" sz="3200" dirty="0" smtClean="0">
                <a:solidFill>
                  <a:schemeClr val="bg1"/>
                </a:solidFill>
              </a:rPr>
              <a:t>Placed in an Ark to save them from death.</a:t>
            </a:r>
          </a:p>
          <a:p>
            <a:pPr lvl="0"/>
            <a:r>
              <a:rPr lang="en-CA" sz="3200" dirty="0" smtClean="0">
                <a:solidFill>
                  <a:schemeClr val="bg1"/>
                </a:solidFill>
              </a:rPr>
              <a:t>Delivered from water by the grace of God</a:t>
            </a:r>
          </a:p>
          <a:p>
            <a:pPr lvl="0"/>
            <a:r>
              <a:rPr lang="en-CA" sz="3200" dirty="0" smtClean="0">
                <a:solidFill>
                  <a:schemeClr val="bg1"/>
                </a:solidFill>
              </a:rPr>
              <a:t>Begin a new era of God’s relationship to people</a:t>
            </a:r>
          </a:p>
          <a:p>
            <a:pPr lvl="0"/>
            <a:r>
              <a:rPr lang="en-CA" sz="3200" dirty="0" smtClean="0">
                <a:solidFill>
                  <a:schemeClr val="bg1"/>
                </a:solidFill>
              </a:rPr>
              <a:t>Given detailed instructions and obeyed God</a:t>
            </a:r>
          </a:p>
          <a:p>
            <a:r>
              <a:rPr lang="en-CA" sz="3200" dirty="0">
                <a:solidFill>
                  <a:schemeClr val="bg1"/>
                </a:solidFill>
              </a:rPr>
              <a:t>Mediators with God’s people through sacrifice.</a:t>
            </a:r>
          </a:p>
          <a:p>
            <a:pPr lvl="0"/>
            <a:endParaRPr lang="en-CA" sz="3200" dirty="0" smtClean="0">
              <a:solidFill>
                <a:schemeClr val="bg1"/>
              </a:solidFill>
            </a:endParaRPr>
          </a:p>
          <a:p>
            <a:pPr lvl="0"/>
            <a:r>
              <a:rPr lang="en-CA" sz="3200" dirty="0" smtClean="0">
                <a:solidFill>
                  <a:schemeClr val="bg1"/>
                </a:solidFill>
              </a:rPr>
              <a:t> </a:t>
            </a:r>
            <a:endParaRPr lang="en-CA" sz="3200" dirty="0">
              <a:solidFill>
                <a:schemeClr val="bg1"/>
              </a:solidFill>
            </a:endParaRPr>
          </a:p>
          <a:p>
            <a:pPr lvl="0"/>
            <a:endParaRPr lang="en-CA" sz="3200" dirty="0">
              <a:solidFill>
                <a:schemeClr val="bg1"/>
              </a:solidFill>
            </a:endParaRPr>
          </a:p>
          <a:p>
            <a:endParaRPr lang="en-CA" sz="3200" dirty="0">
              <a:solidFill>
                <a:schemeClr val="bg1"/>
              </a:solidFill>
            </a:endParaRPr>
          </a:p>
        </p:txBody>
      </p:sp>
    </p:spTree>
    <p:extLst>
      <p:ext uri="{BB962C8B-B14F-4D97-AF65-F5344CB8AC3E}">
        <p14:creationId xmlns:p14="http://schemas.microsoft.com/office/powerpoint/2010/main" val="67923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04" y="238825"/>
            <a:ext cx="3216643" cy="3216643"/>
          </a:xfrm>
          <a:prstGeom prst="rect">
            <a:avLst/>
          </a:prstGeom>
        </p:spPr>
      </p:pic>
      <p:sp>
        <p:nvSpPr>
          <p:cNvPr id="4" name="TextBox 3"/>
          <p:cNvSpPr txBox="1"/>
          <p:nvPr/>
        </p:nvSpPr>
        <p:spPr>
          <a:xfrm>
            <a:off x="3599848" y="317633"/>
            <a:ext cx="8431731" cy="2554545"/>
          </a:xfrm>
          <a:prstGeom prst="rect">
            <a:avLst/>
          </a:prstGeom>
          <a:noFill/>
        </p:spPr>
        <p:txBody>
          <a:bodyPr wrap="square" rtlCol="0">
            <a:spAutoFit/>
          </a:bodyPr>
          <a:lstStyle/>
          <a:p>
            <a:r>
              <a:rPr lang="en-CA" sz="3200" dirty="0" smtClean="0">
                <a:solidFill>
                  <a:schemeClr val="bg1"/>
                </a:solidFill>
              </a:rPr>
              <a:t>Noah:</a:t>
            </a:r>
          </a:p>
          <a:p>
            <a:pPr lvl="0"/>
            <a:r>
              <a:rPr lang="en-CA" sz="3200" dirty="0">
                <a:solidFill>
                  <a:schemeClr val="bg1"/>
                </a:solidFill>
              </a:rPr>
              <a:t>T</a:t>
            </a:r>
            <a:r>
              <a:rPr lang="en-CA" sz="3200" dirty="0" smtClean="0">
                <a:solidFill>
                  <a:schemeClr val="bg1"/>
                </a:solidFill>
              </a:rPr>
              <a:t>he </a:t>
            </a:r>
            <a:r>
              <a:rPr lang="en-CA" sz="3200" dirty="0">
                <a:solidFill>
                  <a:schemeClr val="bg1"/>
                </a:solidFill>
              </a:rPr>
              <a:t>Son of Adam who walked with God </a:t>
            </a:r>
          </a:p>
          <a:p>
            <a:pPr lvl="0"/>
            <a:r>
              <a:rPr lang="en-CA" sz="3200" dirty="0">
                <a:solidFill>
                  <a:schemeClr val="bg1"/>
                </a:solidFill>
              </a:rPr>
              <a:t>T</a:t>
            </a:r>
            <a:r>
              <a:rPr lang="en-CA" sz="3200" dirty="0" smtClean="0">
                <a:solidFill>
                  <a:schemeClr val="bg1"/>
                </a:solidFill>
              </a:rPr>
              <a:t>he </a:t>
            </a:r>
            <a:r>
              <a:rPr lang="en-CA" sz="3200" dirty="0">
                <a:solidFill>
                  <a:schemeClr val="bg1"/>
                </a:solidFill>
              </a:rPr>
              <a:t>Father of Moses who was saved by God </a:t>
            </a:r>
          </a:p>
          <a:p>
            <a:pPr lvl="0"/>
            <a:r>
              <a:rPr lang="en-CA" sz="3200" dirty="0">
                <a:solidFill>
                  <a:schemeClr val="bg1"/>
                </a:solidFill>
              </a:rPr>
              <a:t>T</a:t>
            </a:r>
            <a:r>
              <a:rPr lang="en-CA" sz="3200" dirty="0" smtClean="0">
                <a:solidFill>
                  <a:schemeClr val="bg1"/>
                </a:solidFill>
              </a:rPr>
              <a:t>he </a:t>
            </a:r>
            <a:r>
              <a:rPr lang="en-CA" sz="3200" dirty="0">
                <a:solidFill>
                  <a:schemeClr val="bg1"/>
                </a:solidFill>
              </a:rPr>
              <a:t>Preacher of righteousness </a:t>
            </a:r>
            <a:r>
              <a:rPr lang="en-CA" sz="3200" dirty="0" smtClean="0">
                <a:solidFill>
                  <a:schemeClr val="bg1"/>
                </a:solidFill>
              </a:rPr>
              <a:t>used </a:t>
            </a:r>
            <a:r>
              <a:rPr lang="en-CA" sz="3200" dirty="0">
                <a:solidFill>
                  <a:schemeClr val="bg1"/>
                </a:solidFill>
              </a:rPr>
              <a:t>by God</a:t>
            </a:r>
          </a:p>
          <a:p>
            <a:endParaRPr lang="en-CA" sz="3200" dirty="0">
              <a:solidFill>
                <a:schemeClr val="bg1"/>
              </a:solidFill>
            </a:endParaRPr>
          </a:p>
        </p:txBody>
      </p:sp>
    </p:spTree>
    <p:extLst>
      <p:ext uri="{BB962C8B-B14F-4D97-AF65-F5344CB8AC3E}">
        <p14:creationId xmlns:p14="http://schemas.microsoft.com/office/powerpoint/2010/main" val="2461155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314173" y="475488"/>
            <a:ext cx="5536451" cy="1754326"/>
          </a:xfrm>
          <a:prstGeom prst="rect">
            <a:avLst/>
          </a:prstGeom>
          <a:noFill/>
        </p:spPr>
        <p:txBody>
          <a:bodyPr wrap="square" rtlCol="0">
            <a:spAutoFit/>
          </a:bodyPr>
          <a:lstStyle/>
          <a:p>
            <a:r>
              <a:rPr lang="en-US" sz="3600" i="1" dirty="0" smtClean="0">
                <a:solidFill>
                  <a:schemeClr val="bg1"/>
                </a:solidFill>
              </a:rPr>
              <a:t>Noah, a preacher of Righteousness </a:t>
            </a:r>
          </a:p>
          <a:p>
            <a:r>
              <a:rPr lang="en-US" sz="3600" i="1" dirty="0">
                <a:solidFill>
                  <a:schemeClr val="bg1"/>
                </a:solidFill>
              </a:rPr>
              <a:t>	</a:t>
            </a:r>
            <a:r>
              <a:rPr lang="en-US" sz="3600" i="1" dirty="0" smtClean="0">
                <a:solidFill>
                  <a:schemeClr val="bg1"/>
                </a:solidFill>
              </a:rPr>
              <a:t>		</a:t>
            </a:r>
            <a:r>
              <a:rPr lang="en-US" sz="2800" i="1" dirty="0" smtClean="0">
                <a:solidFill>
                  <a:schemeClr val="bg1"/>
                </a:solidFill>
              </a:rPr>
              <a:t>2 Peter 2:5</a:t>
            </a:r>
            <a:endParaRPr lang="en-CA" sz="2800" i="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112" y="2487168"/>
            <a:ext cx="5620512" cy="42153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88" y="124968"/>
            <a:ext cx="5919085" cy="3770376"/>
          </a:xfrm>
          <a:prstGeom prst="rect">
            <a:avLst/>
          </a:prstGeom>
        </p:spPr>
      </p:pic>
    </p:spTree>
    <p:extLst>
      <p:ext uri="{BB962C8B-B14F-4D97-AF65-F5344CB8AC3E}">
        <p14:creationId xmlns:p14="http://schemas.microsoft.com/office/powerpoint/2010/main" val="3833131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314173" y="475488"/>
            <a:ext cx="5536451" cy="2308324"/>
          </a:xfrm>
          <a:prstGeom prst="rect">
            <a:avLst/>
          </a:prstGeom>
          <a:noFill/>
        </p:spPr>
        <p:txBody>
          <a:bodyPr wrap="square" rtlCol="0">
            <a:spAutoFit/>
          </a:bodyPr>
          <a:lstStyle/>
          <a:p>
            <a:r>
              <a:rPr lang="en-US" sz="3600" i="1" dirty="0" smtClean="0">
                <a:solidFill>
                  <a:schemeClr val="bg1"/>
                </a:solidFill>
              </a:rPr>
              <a:t>Just as it was in the days of Noah, so shall it be at the coming of the Son of Man </a:t>
            </a:r>
          </a:p>
          <a:p>
            <a:r>
              <a:rPr lang="en-US" sz="3600" i="1" dirty="0">
                <a:solidFill>
                  <a:schemeClr val="bg1"/>
                </a:solidFill>
              </a:rPr>
              <a:t>	</a:t>
            </a:r>
            <a:r>
              <a:rPr lang="en-US" sz="3600" i="1" dirty="0" smtClean="0">
                <a:solidFill>
                  <a:schemeClr val="bg1"/>
                </a:solidFill>
              </a:rPr>
              <a:t>		</a:t>
            </a:r>
            <a:r>
              <a:rPr lang="en-US" sz="2800" i="1" dirty="0" smtClean="0">
                <a:solidFill>
                  <a:schemeClr val="bg1"/>
                </a:solidFill>
              </a:rPr>
              <a:t>Luke 17:26</a:t>
            </a:r>
            <a:endParaRPr lang="en-CA" sz="2800" i="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88" y="124968"/>
            <a:ext cx="5919085" cy="377037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808" y="2898649"/>
            <a:ext cx="5565648" cy="3813048"/>
          </a:xfrm>
          <a:prstGeom prst="rect">
            <a:avLst/>
          </a:prstGeom>
        </p:spPr>
      </p:pic>
    </p:spTree>
    <p:extLst>
      <p:ext uri="{BB962C8B-B14F-4D97-AF65-F5344CB8AC3E}">
        <p14:creationId xmlns:p14="http://schemas.microsoft.com/office/powerpoint/2010/main" val="3339548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5418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04" y="238825"/>
            <a:ext cx="3216643" cy="3216643"/>
          </a:xfrm>
          <a:prstGeom prst="rect">
            <a:avLst/>
          </a:prstGeom>
        </p:spPr>
      </p:pic>
      <p:sp>
        <p:nvSpPr>
          <p:cNvPr id="4" name="TextBox 3"/>
          <p:cNvSpPr txBox="1"/>
          <p:nvPr/>
        </p:nvSpPr>
        <p:spPr>
          <a:xfrm>
            <a:off x="3599848" y="317633"/>
            <a:ext cx="8431731" cy="5262979"/>
          </a:xfrm>
          <a:prstGeom prst="rect">
            <a:avLst/>
          </a:prstGeom>
          <a:noFill/>
        </p:spPr>
        <p:txBody>
          <a:bodyPr wrap="square" rtlCol="0">
            <a:spAutoFit/>
          </a:bodyPr>
          <a:lstStyle/>
          <a:p>
            <a:pPr fontAlgn="base"/>
            <a:r>
              <a:rPr lang="en-CA" sz="3200" dirty="0">
                <a:solidFill>
                  <a:schemeClr val="bg1"/>
                </a:solidFill>
              </a:rPr>
              <a:t>The three parts of the story of Noah are</a:t>
            </a:r>
            <a:r>
              <a:rPr lang="en-CA" sz="3200" dirty="0" smtClean="0">
                <a:solidFill>
                  <a:schemeClr val="bg1"/>
                </a:solidFill>
              </a:rPr>
              <a:t>:</a:t>
            </a:r>
          </a:p>
          <a:p>
            <a:pPr fontAlgn="base"/>
            <a:r>
              <a:rPr lang="en-CA" sz="3200" dirty="0" smtClean="0">
                <a:solidFill>
                  <a:schemeClr val="bg1"/>
                </a:solidFill>
              </a:rPr>
              <a:t> </a:t>
            </a:r>
            <a:endParaRPr lang="en-CA" sz="3200" dirty="0">
              <a:solidFill>
                <a:schemeClr val="bg1"/>
              </a:solidFill>
            </a:endParaRPr>
          </a:p>
          <a:p>
            <a:pPr lvl="0" fontAlgn="base">
              <a:lnSpc>
                <a:spcPct val="150000"/>
              </a:lnSpc>
            </a:pPr>
            <a:r>
              <a:rPr lang="en-CA" sz="3200" dirty="0">
                <a:solidFill>
                  <a:schemeClr val="bg1"/>
                </a:solidFill>
              </a:rPr>
              <a:t>The wickedness of man was </a:t>
            </a:r>
            <a:r>
              <a:rPr lang="en-CA" sz="3200" dirty="0" smtClean="0">
                <a:solidFill>
                  <a:schemeClr val="bg1"/>
                </a:solidFill>
              </a:rPr>
              <a:t>great… </a:t>
            </a:r>
            <a:endParaRPr lang="en-CA" sz="3200" dirty="0">
              <a:solidFill>
                <a:schemeClr val="bg1"/>
              </a:solidFill>
            </a:endParaRPr>
          </a:p>
          <a:p>
            <a:pPr lvl="0" fontAlgn="base">
              <a:lnSpc>
                <a:spcPct val="150000"/>
              </a:lnSpc>
            </a:pPr>
            <a:r>
              <a:rPr lang="en-CA" sz="3200" dirty="0">
                <a:solidFill>
                  <a:schemeClr val="bg1"/>
                </a:solidFill>
              </a:rPr>
              <a:t>God's patience came to an </a:t>
            </a:r>
            <a:r>
              <a:rPr lang="en-CA" sz="3200" dirty="0" smtClean="0">
                <a:solidFill>
                  <a:schemeClr val="bg1"/>
                </a:solidFill>
              </a:rPr>
              <a:t>end… </a:t>
            </a:r>
            <a:endParaRPr lang="en-CA" sz="3200" dirty="0">
              <a:solidFill>
                <a:schemeClr val="bg1"/>
              </a:solidFill>
            </a:endParaRPr>
          </a:p>
          <a:p>
            <a:pPr lvl="0" fontAlgn="base">
              <a:lnSpc>
                <a:spcPct val="150000"/>
              </a:lnSpc>
            </a:pPr>
            <a:r>
              <a:rPr lang="en-CA" sz="3200" dirty="0">
                <a:solidFill>
                  <a:schemeClr val="bg1"/>
                </a:solidFill>
              </a:rPr>
              <a:t>But God </a:t>
            </a:r>
            <a:r>
              <a:rPr lang="en-CA" sz="3200" dirty="0" smtClean="0">
                <a:solidFill>
                  <a:schemeClr val="bg1"/>
                </a:solidFill>
              </a:rPr>
              <a:t>never </a:t>
            </a:r>
            <a:r>
              <a:rPr lang="en-CA" sz="3200" dirty="0">
                <a:solidFill>
                  <a:schemeClr val="bg1"/>
                </a:solidFill>
              </a:rPr>
              <a:t>gave up on His </a:t>
            </a:r>
            <a:r>
              <a:rPr lang="en-CA" sz="3200" dirty="0" smtClean="0">
                <a:solidFill>
                  <a:schemeClr val="bg1"/>
                </a:solidFill>
              </a:rPr>
              <a:t>purposes…</a:t>
            </a:r>
            <a:endParaRPr lang="en-CA" sz="3200" dirty="0">
              <a:solidFill>
                <a:schemeClr val="bg1"/>
              </a:solidFill>
            </a:endParaRPr>
          </a:p>
          <a:p>
            <a:pPr lvl="0"/>
            <a:endParaRPr lang="en-CA" sz="3200" dirty="0" smtClean="0">
              <a:solidFill>
                <a:schemeClr val="bg1"/>
              </a:solidFill>
            </a:endParaRPr>
          </a:p>
          <a:p>
            <a:pPr lvl="0"/>
            <a:r>
              <a:rPr lang="en-CA" sz="3200" dirty="0" smtClean="0">
                <a:solidFill>
                  <a:schemeClr val="bg1"/>
                </a:solidFill>
              </a:rPr>
              <a:t> </a:t>
            </a:r>
            <a:endParaRPr lang="en-CA" sz="3200" dirty="0">
              <a:solidFill>
                <a:schemeClr val="bg1"/>
              </a:solidFill>
            </a:endParaRPr>
          </a:p>
          <a:p>
            <a:pPr lvl="0"/>
            <a:endParaRPr lang="en-CA" sz="3200" dirty="0">
              <a:solidFill>
                <a:schemeClr val="bg1"/>
              </a:solidFill>
            </a:endParaRPr>
          </a:p>
          <a:p>
            <a:endParaRPr lang="en-CA" sz="3200" dirty="0">
              <a:solidFill>
                <a:schemeClr val="bg1"/>
              </a:solidFill>
            </a:endParaRPr>
          </a:p>
        </p:txBody>
      </p:sp>
    </p:spTree>
    <p:extLst>
      <p:ext uri="{BB962C8B-B14F-4D97-AF65-F5344CB8AC3E}">
        <p14:creationId xmlns:p14="http://schemas.microsoft.com/office/powerpoint/2010/main" val="384052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739896" y="317633"/>
            <a:ext cx="8291683" cy="4955203"/>
          </a:xfrm>
          <a:prstGeom prst="rect">
            <a:avLst/>
          </a:prstGeom>
          <a:noFill/>
        </p:spPr>
        <p:txBody>
          <a:bodyPr wrap="square" rtlCol="0">
            <a:spAutoFit/>
          </a:bodyPr>
          <a:lstStyle/>
          <a:p>
            <a:pPr fontAlgn="base"/>
            <a:r>
              <a:rPr lang="en-CA" sz="3200" i="1" u="sng" dirty="0" smtClean="0">
                <a:solidFill>
                  <a:schemeClr val="bg1"/>
                </a:solidFill>
              </a:rPr>
              <a:t>But God</a:t>
            </a:r>
            <a:r>
              <a:rPr lang="en-CA" sz="3200" i="1" dirty="0" smtClean="0">
                <a:solidFill>
                  <a:schemeClr val="bg1"/>
                </a:solidFill>
              </a:rPr>
              <a:t> remembered Noah…</a:t>
            </a:r>
            <a:r>
              <a:rPr lang="en-CA" sz="3200" i="1" dirty="0">
                <a:solidFill>
                  <a:schemeClr val="bg1"/>
                </a:solidFill>
              </a:rPr>
              <a:t> </a:t>
            </a:r>
            <a:r>
              <a:rPr lang="en-CA" sz="2800" dirty="0" smtClean="0">
                <a:solidFill>
                  <a:schemeClr val="bg1"/>
                </a:solidFill>
              </a:rPr>
              <a:t>Gen. 8:1</a:t>
            </a:r>
          </a:p>
          <a:p>
            <a:pPr fontAlgn="base"/>
            <a:endParaRPr lang="en-CA" sz="2800" dirty="0" smtClean="0">
              <a:solidFill>
                <a:schemeClr val="bg1"/>
              </a:solidFill>
            </a:endParaRPr>
          </a:p>
          <a:p>
            <a:pPr lvl="0"/>
            <a:r>
              <a:rPr lang="en-CA" sz="3200" i="1" dirty="0" smtClean="0">
                <a:solidFill>
                  <a:schemeClr val="bg1"/>
                </a:solidFill>
              </a:rPr>
              <a:t> </a:t>
            </a:r>
            <a:r>
              <a:rPr lang="en-CA" sz="3200" i="1" u="sng" dirty="0" smtClean="0">
                <a:solidFill>
                  <a:schemeClr val="bg1"/>
                </a:solidFill>
              </a:rPr>
              <a:t>But God</a:t>
            </a:r>
            <a:r>
              <a:rPr lang="en-CA" sz="3200" i="1" dirty="0" smtClean="0">
                <a:solidFill>
                  <a:schemeClr val="bg1"/>
                </a:solidFill>
              </a:rPr>
              <a:t> demonstrates His love in this, that while we were still sinners, Christ died for us… </a:t>
            </a:r>
            <a:r>
              <a:rPr lang="en-CA" sz="2800" i="1" dirty="0" smtClean="0">
                <a:solidFill>
                  <a:schemeClr val="bg1"/>
                </a:solidFill>
              </a:rPr>
              <a:t>Rom. 5:8</a:t>
            </a:r>
            <a:endParaRPr lang="en-CA" sz="2800" dirty="0">
              <a:solidFill>
                <a:schemeClr val="bg1"/>
              </a:solidFill>
            </a:endParaRPr>
          </a:p>
          <a:p>
            <a:pPr lvl="0"/>
            <a:endParaRPr lang="en-CA" sz="3200" dirty="0" smtClean="0">
              <a:solidFill>
                <a:schemeClr val="bg1"/>
              </a:solidFill>
            </a:endParaRPr>
          </a:p>
          <a:p>
            <a:pPr lvl="0"/>
            <a:r>
              <a:rPr lang="en-CA" sz="3200" i="1" dirty="0" smtClean="0">
                <a:solidFill>
                  <a:schemeClr val="bg1"/>
                </a:solidFill>
              </a:rPr>
              <a:t>You were dead in your trespasses and sin…</a:t>
            </a:r>
          </a:p>
          <a:p>
            <a:pPr lvl="0"/>
            <a:r>
              <a:rPr lang="en-CA" sz="3200" i="1" u="sng" dirty="0" smtClean="0">
                <a:solidFill>
                  <a:schemeClr val="bg1"/>
                </a:solidFill>
              </a:rPr>
              <a:t>But God</a:t>
            </a:r>
            <a:r>
              <a:rPr lang="en-CA" sz="3200" i="1" dirty="0" smtClean="0">
                <a:solidFill>
                  <a:schemeClr val="bg1"/>
                </a:solidFill>
              </a:rPr>
              <a:t>, who is rich in mercy, because of His great love… made us alive together with Christ.</a:t>
            </a:r>
          </a:p>
          <a:p>
            <a:pPr lvl="0"/>
            <a:r>
              <a:rPr lang="en-CA" sz="3200" i="1" dirty="0">
                <a:solidFill>
                  <a:schemeClr val="bg1"/>
                </a:solidFill>
              </a:rPr>
              <a:t>	</a:t>
            </a:r>
            <a:r>
              <a:rPr lang="en-CA" sz="3200" i="1" dirty="0" smtClean="0">
                <a:solidFill>
                  <a:schemeClr val="bg1"/>
                </a:solidFill>
              </a:rPr>
              <a:t>					    </a:t>
            </a:r>
            <a:r>
              <a:rPr lang="en-CA" sz="2800" i="1" dirty="0" smtClean="0">
                <a:solidFill>
                  <a:schemeClr val="bg1"/>
                </a:solidFill>
              </a:rPr>
              <a:t>Eph. 2:1</a:t>
            </a:r>
            <a:endParaRPr lang="en-CA" sz="2800" i="1" dirty="0">
              <a:solidFill>
                <a:schemeClr val="bg1"/>
              </a:solidFill>
            </a:endParaRPr>
          </a:p>
          <a:p>
            <a:endParaRPr lang="en-CA" sz="32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 y="497318"/>
            <a:ext cx="2943084" cy="1907554"/>
          </a:xfrm>
          <a:prstGeom prst="rect">
            <a:avLst/>
          </a:prstGeom>
        </p:spPr>
      </p:pic>
    </p:spTree>
    <p:extLst>
      <p:ext uri="{BB962C8B-B14F-4D97-AF65-F5344CB8AC3E}">
        <p14:creationId xmlns:p14="http://schemas.microsoft.com/office/powerpoint/2010/main" val="324932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down)">
                                      <p:cBhvr>
                                        <p:cTn id="20" dur="500"/>
                                        <p:tgtEl>
                                          <p:spTgt spid="4">
                                            <p:txEl>
                                              <p:pRg st="5" end="5"/>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down)">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24144" cy="5724144"/>
          </a:xfrm>
          <a:prstGeom prst="rect">
            <a:avLst/>
          </a:prstGeom>
        </p:spPr>
      </p:pic>
      <p:sp>
        <p:nvSpPr>
          <p:cNvPr id="6" name="TextBox 5"/>
          <p:cNvSpPr txBox="1"/>
          <p:nvPr/>
        </p:nvSpPr>
        <p:spPr>
          <a:xfrm>
            <a:off x="5724144" y="713232"/>
            <a:ext cx="5989320" cy="4524315"/>
          </a:xfrm>
          <a:prstGeom prst="rect">
            <a:avLst/>
          </a:prstGeom>
          <a:noFill/>
        </p:spPr>
        <p:txBody>
          <a:bodyPr wrap="square" rtlCol="0">
            <a:spAutoFit/>
          </a:bodyPr>
          <a:lstStyle/>
          <a:p>
            <a:r>
              <a:rPr lang="en-CA" sz="3200" i="1" dirty="0">
                <a:solidFill>
                  <a:schemeClr val="bg1"/>
                </a:solidFill>
              </a:rPr>
              <a:t>If you don't believe in a God who is powerfully involved in history, then the only explanation of events you will look for are past causes, not future purposes. But as soon as you reckon with the God of the Bible, tomorrow will always be part of today's explanation. </a:t>
            </a:r>
            <a:endParaRPr lang="en-CA" sz="3200" i="1" dirty="0" smtClean="0">
              <a:solidFill>
                <a:schemeClr val="bg1"/>
              </a:solidFill>
            </a:endParaRPr>
          </a:p>
          <a:p>
            <a:r>
              <a:rPr lang="en-CA" sz="3200" i="1" dirty="0">
                <a:solidFill>
                  <a:schemeClr val="bg1"/>
                </a:solidFill>
              </a:rPr>
              <a:t>	</a:t>
            </a:r>
            <a:r>
              <a:rPr lang="en-CA" sz="3200" i="1" dirty="0" smtClean="0">
                <a:solidFill>
                  <a:schemeClr val="bg1"/>
                </a:solidFill>
              </a:rPr>
              <a:t>		</a:t>
            </a:r>
            <a:r>
              <a:rPr lang="en-CA" sz="2400" i="1" dirty="0" smtClean="0">
                <a:solidFill>
                  <a:schemeClr val="bg1"/>
                </a:solidFill>
              </a:rPr>
              <a:t>- John Piper</a:t>
            </a:r>
            <a:endParaRPr lang="en-CA" sz="2400" dirty="0">
              <a:solidFill>
                <a:schemeClr val="bg1"/>
              </a:solidFill>
            </a:endParaRPr>
          </a:p>
        </p:txBody>
      </p:sp>
    </p:spTree>
    <p:extLst>
      <p:ext uri="{BB962C8B-B14F-4D97-AF65-F5344CB8AC3E}">
        <p14:creationId xmlns:p14="http://schemas.microsoft.com/office/powerpoint/2010/main" val="3757527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24144" cy="5724144"/>
          </a:xfrm>
          <a:prstGeom prst="rect">
            <a:avLst/>
          </a:prstGeom>
        </p:spPr>
      </p:pic>
      <p:sp>
        <p:nvSpPr>
          <p:cNvPr id="6" name="TextBox 5"/>
          <p:cNvSpPr txBox="1"/>
          <p:nvPr/>
        </p:nvSpPr>
        <p:spPr>
          <a:xfrm>
            <a:off x="5724144" y="713232"/>
            <a:ext cx="5989320" cy="3539430"/>
          </a:xfrm>
          <a:prstGeom prst="rect">
            <a:avLst/>
          </a:prstGeom>
          <a:noFill/>
        </p:spPr>
        <p:txBody>
          <a:bodyPr wrap="square" rtlCol="0">
            <a:spAutoFit/>
          </a:bodyPr>
          <a:lstStyle/>
          <a:p>
            <a:r>
              <a:rPr lang="en-CA" sz="3200" i="1" dirty="0">
                <a:solidFill>
                  <a:schemeClr val="bg1"/>
                </a:solidFill>
              </a:rPr>
              <a:t>What’s </a:t>
            </a:r>
            <a:r>
              <a:rPr lang="en-CA" sz="3200" i="1" dirty="0" smtClean="0">
                <a:solidFill>
                  <a:schemeClr val="bg1"/>
                </a:solidFill>
              </a:rPr>
              <a:t>coming? </a:t>
            </a:r>
          </a:p>
          <a:p>
            <a:endParaRPr lang="en-CA" sz="3200" i="1" dirty="0" smtClean="0">
              <a:solidFill>
                <a:schemeClr val="bg1"/>
              </a:solidFill>
            </a:endParaRPr>
          </a:p>
          <a:p>
            <a:r>
              <a:rPr lang="en-CA" sz="3200" i="1" dirty="0" smtClean="0">
                <a:solidFill>
                  <a:schemeClr val="bg1"/>
                </a:solidFill>
              </a:rPr>
              <a:t>Can </a:t>
            </a:r>
            <a:r>
              <a:rPr lang="en-CA" sz="3200" i="1" dirty="0">
                <a:solidFill>
                  <a:schemeClr val="bg1"/>
                </a:solidFill>
              </a:rPr>
              <a:t>we anticipate widespread spiritual </a:t>
            </a:r>
            <a:r>
              <a:rPr lang="en-CA" sz="3200" i="1" dirty="0" smtClean="0">
                <a:solidFill>
                  <a:schemeClr val="bg1"/>
                </a:solidFill>
              </a:rPr>
              <a:t>revival, or </a:t>
            </a:r>
            <a:r>
              <a:rPr lang="en-CA" sz="3200" i="1" dirty="0">
                <a:solidFill>
                  <a:schemeClr val="bg1"/>
                </a:solidFill>
              </a:rPr>
              <a:t>should we expect a deepening social degeneracy?</a:t>
            </a:r>
            <a:endParaRPr lang="en-CA" sz="3200" dirty="0">
              <a:solidFill>
                <a:schemeClr val="bg1"/>
              </a:solidFill>
            </a:endParaRPr>
          </a:p>
          <a:p>
            <a:endParaRPr lang="en-CA" sz="3200" dirty="0">
              <a:solidFill>
                <a:schemeClr val="bg1"/>
              </a:solidFill>
            </a:endParaRPr>
          </a:p>
        </p:txBody>
      </p:sp>
    </p:spTree>
    <p:extLst>
      <p:ext uri="{BB962C8B-B14F-4D97-AF65-F5344CB8AC3E}">
        <p14:creationId xmlns:p14="http://schemas.microsoft.com/office/powerpoint/2010/main" val="1227883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81" y="182879"/>
            <a:ext cx="11775547" cy="6521959"/>
          </a:xfrm>
          <a:prstGeom prst="rect">
            <a:avLst/>
          </a:prstGeom>
        </p:spPr>
      </p:pic>
    </p:spTree>
    <p:extLst>
      <p:ext uri="{BB962C8B-B14F-4D97-AF65-F5344CB8AC3E}">
        <p14:creationId xmlns:p14="http://schemas.microsoft.com/office/powerpoint/2010/main" val="2024808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24144" cy="5724144"/>
          </a:xfrm>
          <a:prstGeom prst="rect">
            <a:avLst/>
          </a:prstGeom>
        </p:spPr>
      </p:pic>
      <p:sp>
        <p:nvSpPr>
          <p:cNvPr id="6" name="TextBox 5"/>
          <p:cNvSpPr txBox="1"/>
          <p:nvPr/>
        </p:nvSpPr>
        <p:spPr>
          <a:xfrm>
            <a:off x="5724144" y="713232"/>
            <a:ext cx="5989320" cy="2554545"/>
          </a:xfrm>
          <a:prstGeom prst="rect">
            <a:avLst/>
          </a:prstGeom>
          <a:noFill/>
        </p:spPr>
        <p:txBody>
          <a:bodyPr wrap="square" rtlCol="0">
            <a:spAutoFit/>
          </a:bodyPr>
          <a:lstStyle/>
          <a:p>
            <a:endParaRPr lang="en-CA" sz="3200" i="1" dirty="0" smtClean="0">
              <a:solidFill>
                <a:schemeClr val="bg1"/>
              </a:solidFill>
            </a:endParaRPr>
          </a:p>
          <a:p>
            <a:r>
              <a:rPr lang="en-CA" sz="3200" i="1" dirty="0" smtClean="0">
                <a:solidFill>
                  <a:schemeClr val="bg1"/>
                </a:solidFill>
              </a:rPr>
              <a:t>I am going to torch the glacier…</a:t>
            </a:r>
          </a:p>
          <a:p>
            <a:endParaRPr lang="en-CA" sz="3200" i="1" dirty="0">
              <a:solidFill>
                <a:schemeClr val="bg1"/>
              </a:solidFill>
            </a:endParaRPr>
          </a:p>
          <a:p>
            <a:endParaRPr lang="en-CA" sz="3200" dirty="0">
              <a:solidFill>
                <a:schemeClr val="bg1"/>
              </a:solidFill>
            </a:endParaRPr>
          </a:p>
          <a:p>
            <a:endParaRPr lang="en-CA" sz="3200" dirty="0">
              <a:solidFill>
                <a:schemeClr val="bg1"/>
              </a:solidFill>
            </a:endParaRPr>
          </a:p>
        </p:txBody>
      </p:sp>
    </p:spTree>
    <p:extLst>
      <p:ext uri="{BB962C8B-B14F-4D97-AF65-F5344CB8AC3E}">
        <p14:creationId xmlns:p14="http://schemas.microsoft.com/office/powerpoint/2010/main" val="2347832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670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032" y="237744"/>
            <a:ext cx="3572631" cy="4242816"/>
          </a:xfrm>
        </p:spPr>
        <p:txBody>
          <a:bodyPr>
            <a:normAutofit/>
          </a:bodyPr>
          <a:lstStyle/>
          <a:p>
            <a:pPr lvl="0" algn="l">
              <a:lnSpc>
                <a:spcPct val="150000"/>
              </a:lnSpc>
            </a:pPr>
            <a:r>
              <a:rPr lang="en-CA" sz="3200" dirty="0" smtClean="0">
                <a:solidFill>
                  <a:schemeClr val="bg1"/>
                </a:solidFill>
              </a:rPr>
              <a:t> </a:t>
            </a:r>
            <a:r>
              <a:rPr lang="en-CA" sz="3200" dirty="0">
                <a:solidFill>
                  <a:schemeClr val="bg1"/>
                </a:solidFill>
              </a:rPr>
              <a:t> </a:t>
            </a:r>
            <a:r>
              <a:rPr lang="en-CA" sz="3600" dirty="0">
                <a:solidFill>
                  <a:schemeClr val="bg1"/>
                </a:solidFill>
              </a:rPr>
              <a:t/>
            </a:r>
            <a:br>
              <a:rPr lang="en-CA" sz="3600" dirty="0">
                <a:solidFill>
                  <a:schemeClr val="bg1"/>
                </a:solidFill>
              </a:rPr>
            </a:br>
            <a:endParaRPr lang="en-CA" sz="36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4897" y="3017520"/>
            <a:ext cx="2670048" cy="37490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696" y="104463"/>
            <a:ext cx="2575560" cy="3554273"/>
          </a:xfrm>
          <a:prstGeom prst="rect">
            <a:avLst/>
          </a:prstGeom>
        </p:spPr>
      </p:pic>
      <p:sp>
        <p:nvSpPr>
          <p:cNvPr id="9" name="Right Arrow 8"/>
          <p:cNvSpPr/>
          <p:nvPr/>
        </p:nvSpPr>
        <p:spPr>
          <a:xfrm rot="1502140">
            <a:off x="7035380" y="2914692"/>
            <a:ext cx="2103120" cy="9412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84048" y="329184"/>
            <a:ext cx="2441448" cy="2585323"/>
          </a:xfrm>
          <a:prstGeom prst="rect">
            <a:avLst/>
          </a:prstGeom>
          <a:noFill/>
        </p:spPr>
        <p:txBody>
          <a:bodyPr wrap="square" rtlCol="0">
            <a:spAutoFit/>
          </a:bodyPr>
          <a:lstStyle/>
          <a:p>
            <a:r>
              <a:rPr lang="en-CA" sz="5400" dirty="0" smtClean="0">
                <a:solidFill>
                  <a:schemeClr val="bg1"/>
                </a:solidFill>
              </a:rPr>
              <a:t>From Adam to Noah</a:t>
            </a:r>
            <a:endParaRPr lang="en-CA" sz="5400" dirty="0">
              <a:solidFill>
                <a:schemeClr val="bg1"/>
              </a:solidFill>
            </a:endParaRPr>
          </a:p>
        </p:txBody>
      </p:sp>
    </p:spTree>
    <p:extLst>
      <p:ext uri="{BB962C8B-B14F-4D97-AF65-F5344CB8AC3E}">
        <p14:creationId xmlns:p14="http://schemas.microsoft.com/office/powerpoint/2010/main" val="3566155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934" y="274320"/>
            <a:ext cx="9516187" cy="6217919"/>
          </a:xfrm>
          <a:prstGeom prst="rect">
            <a:avLst/>
          </a:prstGeom>
        </p:spPr>
      </p:pic>
    </p:spTree>
    <p:extLst>
      <p:ext uri="{BB962C8B-B14F-4D97-AF65-F5344CB8AC3E}">
        <p14:creationId xmlns:p14="http://schemas.microsoft.com/office/powerpoint/2010/main" val="3837557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732547" y="1655545"/>
            <a:ext cx="9269129" cy="1754326"/>
          </a:xfrm>
          <a:prstGeom prst="rect">
            <a:avLst/>
          </a:prstGeom>
          <a:noFill/>
        </p:spPr>
        <p:txBody>
          <a:bodyPr wrap="square" rtlCol="0">
            <a:spAutoFit/>
          </a:bodyPr>
          <a:lstStyle/>
          <a:p>
            <a:pPr marL="571500" lvl="0" indent="-571500">
              <a:buFont typeface="Arial" panose="020B0604020202020204" pitchFamily="34" charset="0"/>
              <a:buChar char="•"/>
            </a:pPr>
            <a:r>
              <a:rPr lang="en-CA" sz="3600" dirty="0">
                <a:solidFill>
                  <a:schemeClr val="bg1"/>
                </a:solidFill>
              </a:rPr>
              <a:t>The downward slide of morality </a:t>
            </a:r>
            <a:endParaRPr lang="en-CA" sz="3600" dirty="0" smtClean="0">
              <a:solidFill>
                <a:schemeClr val="bg1"/>
              </a:solidFill>
            </a:endParaRPr>
          </a:p>
          <a:p>
            <a:pPr marL="571500" lvl="0" indent="-571500">
              <a:buFont typeface="Arial" panose="020B0604020202020204" pitchFamily="34" charset="0"/>
              <a:buChar char="•"/>
            </a:pPr>
            <a:r>
              <a:rPr lang="en-CA" sz="3600" dirty="0" smtClean="0">
                <a:solidFill>
                  <a:schemeClr val="bg1"/>
                </a:solidFill>
              </a:rPr>
              <a:t>The preservation </a:t>
            </a:r>
            <a:r>
              <a:rPr lang="en-CA" sz="3600" dirty="0">
                <a:solidFill>
                  <a:schemeClr val="bg1"/>
                </a:solidFill>
              </a:rPr>
              <a:t>of </a:t>
            </a:r>
            <a:r>
              <a:rPr lang="en-CA" sz="3600" dirty="0" smtClean="0">
                <a:solidFill>
                  <a:schemeClr val="bg1"/>
                </a:solidFill>
              </a:rPr>
              <a:t>the faithful</a:t>
            </a:r>
            <a:endParaRPr lang="en-CA" sz="3600" dirty="0">
              <a:solidFill>
                <a:schemeClr val="bg1"/>
              </a:solidFill>
            </a:endParaRPr>
          </a:p>
          <a:p>
            <a:endParaRPr lang="en-CA" sz="3600" dirty="0">
              <a:solidFill>
                <a:schemeClr val="bg1"/>
              </a:solidFill>
            </a:endParaRPr>
          </a:p>
        </p:txBody>
      </p:sp>
    </p:spTree>
    <p:extLst>
      <p:ext uri="{BB962C8B-B14F-4D97-AF65-F5344CB8AC3E}">
        <p14:creationId xmlns:p14="http://schemas.microsoft.com/office/powerpoint/2010/main" val="1926542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854" y="398293"/>
            <a:ext cx="8862809" cy="5636747"/>
          </a:xfrm>
          <a:prstGeom prst="rect">
            <a:avLst/>
          </a:prstGeom>
        </p:spPr>
      </p:pic>
    </p:spTree>
    <p:extLst>
      <p:ext uri="{BB962C8B-B14F-4D97-AF65-F5344CB8AC3E}">
        <p14:creationId xmlns:p14="http://schemas.microsoft.com/office/powerpoint/2010/main" val="3539919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8897" y="1122363"/>
            <a:ext cx="10645541" cy="2387600"/>
          </a:xfrm>
        </p:spPr>
        <p:txBody>
          <a:bodyPr>
            <a:normAutofit/>
          </a:bodyPr>
          <a:lstStyle/>
          <a:p>
            <a:pPr lvl="0" algn="l"/>
            <a:r>
              <a:rPr lang="en-CA" sz="3600" i="1" dirty="0" smtClean="0">
                <a:solidFill>
                  <a:schemeClr val="bg1"/>
                </a:solidFill>
                <a:latin typeface="+mn-lt"/>
              </a:rPr>
              <a:t>	</a:t>
            </a:r>
            <a:r>
              <a:rPr lang="en-CA" sz="4400" i="1" dirty="0" smtClean="0">
                <a:solidFill>
                  <a:schemeClr val="bg1"/>
                </a:solidFill>
                <a:latin typeface="+mn-lt"/>
              </a:rPr>
              <a:t>The Flood </a:t>
            </a:r>
            <a:r>
              <a:rPr lang="en-CA" sz="4400" i="1" dirty="0">
                <a:solidFill>
                  <a:schemeClr val="bg1"/>
                </a:solidFill>
                <a:latin typeface="+mn-lt"/>
              </a:rPr>
              <a:t>that Destroyed the World</a:t>
            </a:r>
            <a:r>
              <a:rPr lang="en-CA" sz="4400" dirty="0">
                <a:solidFill>
                  <a:schemeClr val="bg1"/>
                </a:solidFill>
                <a:latin typeface="+mn-lt"/>
              </a:rPr>
              <a:t/>
            </a:r>
            <a:br>
              <a:rPr lang="en-CA" sz="4400" dirty="0">
                <a:solidFill>
                  <a:schemeClr val="bg1"/>
                </a:solidFill>
                <a:latin typeface="+mn-lt"/>
              </a:rPr>
            </a:br>
            <a:endParaRPr lang="en-CA" sz="44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234088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8897" y="1122363"/>
            <a:ext cx="10645541" cy="2387600"/>
          </a:xfrm>
        </p:spPr>
        <p:txBody>
          <a:bodyPr>
            <a:normAutofit/>
          </a:bodyPr>
          <a:lstStyle/>
          <a:p>
            <a:pPr lvl="0" algn="l"/>
            <a:r>
              <a:rPr lang="en-CA" sz="3600" i="1" dirty="0" smtClean="0">
                <a:solidFill>
                  <a:schemeClr val="bg1"/>
                </a:solidFill>
                <a:latin typeface="+mn-lt"/>
              </a:rPr>
              <a:t>	</a:t>
            </a:r>
            <a:r>
              <a:rPr lang="en-CA" sz="4400" i="1" dirty="0" smtClean="0">
                <a:solidFill>
                  <a:schemeClr val="bg1"/>
                </a:solidFill>
                <a:latin typeface="+mn-lt"/>
              </a:rPr>
              <a:t>The Flood </a:t>
            </a:r>
            <a:r>
              <a:rPr lang="en-CA" sz="4400" i="1" dirty="0">
                <a:solidFill>
                  <a:schemeClr val="bg1"/>
                </a:solidFill>
                <a:latin typeface="+mn-lt"/>
              </a:rPr>
              <a:t>that </a:t>
            </a:r>
            <a:r>
              <a:rPr lang="en-CA" sz="4400" i="1" dirty="0" smtClean="0">
                <a:solidFill>
                  <a:schemeClr val="bg1"/>
                </a:solidFill>
                <a:latin typeface="+mn-lt"/>
              </a:rPr>
              <a:t>Changed </a:t>
            </a:r>
            <a:r>
              <a:rPr lang="en-CA" sz="4400" i="1" dirty="0">
                <a:solidFill>
                  <a:schemeClr val="bg1"/>
                </a:solidFill>
                <a:latin typeface="+mn-lt"/>
              </a:rPr>
              <a:t>the World</a:t>
            </a:r>
            <a:r>
              <a:rPr lang="en-CA" sz="4400" dirty="0">
                <a:solidFill>
                  <a:schemeClr val="bg1"/>
                </a:solidFill>
                <a:latin typeface="+mn-lt"/>
              </a:rPr>
              <a:t/>
            </a:r>
            <a:br>
              <a:rPr lang="en-CA" sz="4400" dirty="0">
                <a:solidFill>
                  <a:schemeClr val="bg1"/>
                </a:solidFill>
                <a:latin typeface="+mn-lt"/>
              </a:rPr>
            </a:br>
            <a:endParaRPr lang="en-CA" sz="44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811184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536</Words>
  <Application>Microsoft Office PowerPoint</Application>
  <PresentationFormat>Widescreen</PresentationFormat>
  <Paragraphs>68</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PowerPoint Presentation</vt:lpstr>
      <vt:lpstr>PowerPoint Presentation</vt:lpstr>
      <vt:lpstr>   </vt:lpstr>
      <vt:lpstr>PowerPoint Presentation</vt:lpstr>
      <vt:lpstr>PowerPoint Presentation</vt:lpstr>
      <vt:lpstr>PowerPoint Presentation</vt:lpstr>
      <vt:lpstr> The Flood that Destroyed the World </vt:lpstr>
      <vt:lpstr> The Flood that Changed the World </vt:lpstr>
      <vt:lpstr> The Flood that Saved the World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Janke</dc:creator>
  <cp:lastModifiedBy>Terry Janke</cp:lastModifiedBy>
  <cp:revision>61</cp:revision>
  <dcterms:created xsi:type="dcterms:W3CDTF">2020-01-31T17:08:19Z</dcterms:created>
  <dcterms:modified xsi:type="dcterms:W3CDTF">2020-02-09T14:50:34Z</dcterms:modified>
</cp:coreProperties>
</file>