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2" r:id="rId14"/>
    <p:sldId id="270" r:id="rId15"/>
    <p:sldId id="273" r:id="rId16"/>
    <p:sldId id="274" r:id="rId17"/>
    <p:sldId id="275" r:id="rId18"/>
    <p:sldId id="276" r:id="rId19"/>
    <p:sldId id="277" r:id="rId20"/>
    <p:sldId id="282" r:id="rId21"/>
    <p:sldId id="278" r:id="rId22"/>
    <p:sldId id="279" r:id="rId23"/>
    <p:sldId id="280" r:id="rId24"/>
    <p:sldId id="283" r:id="rId25"/>
    <p:sldId id="281"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A2A2"/>
    <a:srgbClr val="D9A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4EA112D-133A-4241-9609-DC2E3BF81400}"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60634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A112D-133A-4241-9609-DC2E3BF81400}"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117000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A112D-133A-4241-9609-DC2E3BF81400}"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29093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A112D-133A-4241-9609-DC2E3BF81400}"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187234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EA112D-133A-4241-9609-DC2E3BF81400}"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54267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4EA112D-133A-4241-9609-DC2E3BF81400}" type="datetimeFigureOut">
              <a:rPr lang="en-CA" smtClean="0"/>
              <a:t>2020-02-12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26171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4EA112D-133A-4241-9609-DC2E3BF81400}" type="datetimeFigureOut">
              <a:rPr lang="en-CA" smtClean="0"/>
              <a:t>2020-02-12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353442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4EA112D-133A-4241-9609-DC2E3BF81400}" type="datetimeFigureOut">
              <a:rPr lang="en-CA" smtClean="0"/>
              <a:t>2020-02-12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1328247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A112D-133A-4241-9609-DC2E3BF81400}" type="datetimeFigureOut">
              <a:rPr lang="en-CA" smtClean="0"/>
              <a:t>2020-02-12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55713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A112D-133A-4241-9609-DC2E3BF81400}" type="datetimeFigureOut">
              <a:rPr lang="en-CA" smtClean="0"/>
              <a:t>2020-02-12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406031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A112D-133A-4241-9609-DC2E3BF81400}" type="datetimeFigureOut">
              <a:rPr lang="en-CA" smtClean="0"/>
              <a:t>2020-02-12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2B53EB6-CB94-4C31-AF00-81449972D1A1}" type="slidenum">
              <a:rPr lang="en-CA" smtClean="0"/>
              <a:t>‹#›</a:t>
            </a:fld>
            <a:endParaRPr lang="en-CA"/>
          </a:p>
        </p:txBody>
      </p:sp>
    </p:spTree>
    <p:extLst>
      <p:ext uri="{BB962C8B-B14F-4D97-AF65-F5344CB8AC3E}">
        <p14:creationId xmlns:p14="http://schemas.microsoft.com/office/powerpoint/2010/main" val="96648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A112D-133A-4241-9609-DC2E3BF81400}" type="datetimeFigureOut">
              <a:rPr lang="en-CA" smtClean="0"/>
              <a:t>2020-02-12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53EB6-CB94-4C31-AF00-81449972D1A1}" type="slidenum">
              <a:rPr lang="en-CA" smtClean="0"/>
              <a:t>‹#›</a:t>
            </a:fld>
            <a:endParaRPr lang="en-CA"/>
          </a:p>
        </p:txBody>
      </p:sp>
    </p:spTree>
    <p:extLst>
      <p:ext uri="{BB962C8B-B14F-4D97-AF65-F5344CB8AC3E}">
        <p14:creationId xmlns:p14="http://schemas.microsoft.com/office/powerpoint/2010/main" val="510504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4162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333" y="1143000"/>
            <a:ext cx="4989530" cy="334663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2356" b="30410"/>
          <a:stretch/>
        </p:blipFill>
        <p:spPr>
          <a:xfrm>
            <a:off x="6521824" y="820271"/>
            <a:ext cx="4408706" cy="42987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70173">
            <a:off x="9510709" y="2332886"/>
            <a:ext cx="321641" cy="238215"/>
          </a:xfrm>
          <a:prstGeom prst="rect">
            <a:avLst/>
          </a:prstGeom>
        </p:spPr>
      </p:pic>
    </p:spTree>
    <p:extLst>
      <p:ext uri="{BB962C8B-B14F-4D97-AF65-F5344CB8AC3E}">
        <p14:creationId xmlns:p14="http://schemas.microsoft.com/office/powerpoint/2010/main" val="143640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699248" y="1939969"/>
            <a:ext cx="6132734" cy="1200329"/>
          </a:xfrm>
          <a:prstGeom prst="rect">
            <a:avLst/>
          </a:prstGeom>
        </p:spPr>
        <p:txBody>
          <a:bodyPr wrap="square">
            <a:spAutoFit/>
          </a:bodyPr>
          <a:lstStyle/>
          <a:p>
            <a:r>
              <a:rPr lang="en-CA" sz="3600" dirty="0" smtClean="0">
                <a:solidFill>
                  <a:srgbClr val="00B0F0"/>
                </a:solidFill>
              </a:rPr>
              <a:t>“Now </a:t>
            </a:r>
            <a:r>
              <a:rPr lang="en-CA" sz="3600" dirty="0">
                <a:solidFill>
                  <a:srgbClr val="00B0F0"/>
                </a:solidFill>
              </a:rPr>
              <a:t>the whole earth had one language and the same words</a:t>
            </a:r>
            <a:r>
              <a:rPr lang="en-CA" sz="3600" dirty="0" smtClean="0">
                <a:solidFill>
                  <a:srgbClr val="00B0F0"/>
                </a:solidFill>
              </a:rPr>
              <a:t>.”</a:t>
            </a:r>
            <a:endParaRPr lang="en-CA" sz="3600" dirty="0">
              <a:solidFill>
                <a:srgbClr val="00B0F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541" y="1143000"/>
            <a:ext cx="4589929" cy="34424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2799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802341" y="1236693"/>
            <a:ext cx="5208494" cy="2308324"/>
          </a:xfrm>
          <a:prstGeom prst="rect">
            <a:avLst/>
          </a:prstGeom>
        </p:spPr>
        <p:txBody>
          <a:bodyPr wrap="square">
            <a:spAutoFit/>
          </a:bodyPr>
          <a:lstStyle/>
          <a:p>
            <a:r>
              <a:rPr lang="en-CA" sz="3600" baseline="30000" dirty="0">
                <a:solidFill>
                  <a:srgbClr val="00B0F0"/>
                </a:solidFill>
              </a:rPr>
              <a:t>2 </a:t>
            </a:r>
            <a:r>
              <a:rPr lang="en-CA" sz="3600" dirty="0">
                <a:solidFill>
                  <a:srgbClr val="00B0F0"/>
                </a:solidFill>
              </a:rPr>
              <a:t>And as people migrated from </a:t>
            </a:r>
            <a:r>
              <a:rPr lang="en-CA" sz="3600" dirty="0" smtClean="0">
                <a:solidFill>
                  <a:srgbClr val="00B0F0"/>
                </a:solidFill>
              </a:rPr>
              <a:t>(to) the east</a:t>
            </a:r>
            <a:r>
              <a:rPr lang="en-CA" sz="3600" dirty="0">
                <a:solidFill>
                  <a:srgbClr val="00B0F0"/>
                </a:solidFill>
              </a:rPr>
              <a:t>, they found a plain in the land of Shinar and settled there.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412" y="825593"/>
            <a:ext cx="5652247" cy="4256008"/>
          </a:xfrm>
          <a:prstGeom prst="rect">
            <a:avLst/>
          </a:prstGeom>
        </p:spPr>
      </p:pic>
    </p:spTree>
    <p:extLst>
      <p:ext uri="{BB962C8B-B14F-4D97-AF65-F5344CB8AC3E}">
        <p14:creationId xmlns:p14="http://schemas.microsoft.com/office/powerpoint/2010/main" val="3680546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506506" y="842700"/>
            <a:ext cx="5948082" cy="2862322"/>
          </a:xfrm>
          <a:prstGeom prst="rect">
            <a:avLst/>
          </a:prstGeom>
        </p:spPr>
        <p:txBody>
          <a:bodyPr wrap="square">
            <a:spAutoFit/>
          </a:bodyPr>
          <a:lstStyle/>
          <a:p>
            <a:r>
              <a:rPr lang="en-CA" sz="3600" baseline="30000" dirty="0">
                <a:solidFill>
                  <a:srgbClr val="00B0F0"/>
                </a:solidFill>
              </a:rPr>
              <a:t>3 </a:t>
            </a:r>
            <a:r>
              <a:rPr lang="en-CA" sz="3600" dirty="0">
                <a:solidFill>
                  <a:srgbClr val="00B0F0"/>
                </a:solidFill>
              </a:rPr>
              <a:t>And they said to one another, “Come, let us make bricks, and burn them thoroughly.” And they had brick for stone, and bitumen for mortar.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342" y="842700"/>
            <a:ext cx="5052340" cy="3394541"/>
          </a:xfrm>
          <a:prstGeom prst="rect">
            <a:avLst/>
          </a:prstGeom>
        </p:spPr>
      </p:pic>
    </p:spTree>
    <p:extLst>
      <p:ext uri="{BB962C8B-B14F-4D97-AF65-F5344CB8AC3E}">
        <p14:creationId xmlns:p14="http://schemas.microsoft.com/office/powerpoint/2010/main" val="3594809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251011" y="623519"/>
            <a:ext cx="6096000" cy="3970318"/>
          </a:xfrm>
          <a:prstGeom prst="rect">
            <a:avLst/>
          </a:prstGeom>
        </p:spPr>
        <p:txBody>
          <a:bodyPr>
            <a:spAutoFit/>
          </a:bodyPr>
          <a:lstStyle/>
          <a:p>
            <a:r>
              <a:rPr lang="en-CA" sz="3600" baseline="30000" dirty="0">
                <a:solidFill>
                  <a:srgbClr val="00B0F0"/>
                </a:solidFill>
              </a:rPr>
              <a:t>4 </a:t>
            </a:r>
            <a:r>
              <a:rPr lang="en-CA" sz="3600" dirty="0">
                <a:solidFill>
                  <a:srgbClr val="00B0F0"/>
                </a:solidFill>
              </a:rPr>
              <a:t>Then they said, “Come, let us build ourselves a city and a tower with its top in the heavens, and let us make a name for ourselves, lest we be dispersed over the face of the whole earth.”</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085" t="3805" r="17396" b="22717"/>
          <a:stretch/>
        </p:blipFill>
        <p:spPr>
          <a:xfrm>
            <a:off x="6600416" y="934843"/>
            <a:ext cx="4816902" cy="36589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4916" y="934843"/>
            <a:ext cx="4724401" cy="3464561"/>
          </a:xfrm>
          <a:prstGeom prst="rect">
            <a:avLst/>
          </a:prstGeom>
        </p:spPr>
      </p:pic>
    </p:spTree>
    <p:extLst>
      <p:ext uri="{BB962C8B-B14F-4D97-AF65-F5344CB8AC3E}">
        <p14:creationId xmlns:p14="http://schemas.microsoft.com/office/powerpoint/2010/main" val="168702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275" y="1162635"/>
            <a:ext cx="3244967" cy="37298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968" y="1164365"/>
            <a:ext cx="4771990" cy="3728117"/>
          </a:xfrm>
          <a:prstGeom prst="rect">
            <a:avLst/>
          </a:prstGeom>
        </p:spPr>
      </p:pic>
    </p:spTree>
    <p:extLst>
      <p:ext uri="{BB962C8B-B14F-4D97-AF65-F5344CB8AC3E}">
        <p14:creationId xmlns:p14="http://schemas.microsoft.com/office/powerpoint/2010/main" val="72784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287" b="5493"/>
          <a:stretch/>
        </p:blipFill>
        <p:spPr>
          <a:xfrm>
            <a:off x="1283090" y="394223"/>
            <a:ext cx="2593074" cy="39987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780" y="394223"/>
            <a:ext cx="5674625" cy="3783083"/>
          </a:xfrm>
          <a:prstGeom prst="rect">
            <a:avLst/>
          </a:prstGeom>
        </p:spPr>
      </p:pic>
      <p:sp>
        <p:nvSpPr>
          <p:cNvPr id="7" name="Rectangle 6"/>
          <p:cNvSpPr/>
          <p:nvPr/>
        </p:nvSpPr>
        <p:spPr>
          <a:xfrm>
            <a:off x="6186533" y="550247"/>
            <a:ext cx="5177117" cy="1384995"/>
          </a:xfrm>
          <a:prstGeom prst="rect">
            <a:avLst/>
          </a:prstGeom>
        </p:spPr>
        <p:txBody>
          <a:bodyPr wrap="square">
            <a:spAutoFit/>
          </a:bodyPr>
          <a:lstStyle/>
          <a:p>
            <a:pPr algn="ctr"/>
            <a:r>
              <a:rPr lang="en-CA" sz="2800" dirty="0" smtClean="0">
                <a:latin typeface="Franklin Gothic Demi" panose="020B0703020102020204" pitchFamily="34" charset="0"/>
              </a:rPr>
              <a:t>“…for </a:t>
            </a:r>
            <a:r>
              <a:rPr lang="en-CA" sz="2800" dirty="0">
                <a:latin typeface="Franklin Gothic Demi" panose="020B0703020102020204" pitchFamily="34" charset="0"/>
              </a:rPr>
              <a:t>the earth will be full of the knowledge of </a:t>
            </a:r>
            <a:r>
              <a:rPr lang="en-CA" sz="2800" i="1" dirty="0">
                <a:latin typeface="Franklin Gothic Demi" panose="020B0703020102020204" pitchFamily="34" charset="0"/>
              </a:rPr>
              <a:t>Adonai</a:t>
            </a:r>
            <a:r>
              <a:rPr lang="en-CA" sz="2800" dirty="0">
                <a:latin typeface="Franklin Gothic Demi" panose="020B0703020102020204" pitchFamily="34" charset="0"/>
              </a:rPr>
              <a:t>, as the waters cover the sea</a:t>
            </a:r>
            <a:r>
              <a:rPr lang="en-CA" sz="2800" dirty="0" smtClean="0">
                <a:latin typeface="Franklin Gothic Demi" panose="020B0703020102020204" pitchFamily="34" charset="0"/>
              </a:rPr>
              <a:t>.”</a:t>
            </a:r>
            <a:endParaRPr lang="en-CA" sz="2800" dirty="0">
              <a:latin typeface="Franklin Gothic Demi" panose="020B0703020102020204" pitchFamily="34" charset="0"/>
            </a:endParaRPr>
          </a:p>
        </p:txBody>
      </p:sp>
    </p:spTree>
    <p:extLst>
      <p:ext uri="{BB962C8B-B14F-4D97-AF65-F5344CB8AC3E}">
        <p14:creationId xmlns:p14="http://schemas.microsoft.com/office/powerpoint/2010/main" val="363209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969" y="1242017"/>
            <a:ext cx="2526257" cy="3364515"/>
          </a:xfrm>
          <a:prstGeom prst="rect">
            <a:avLst/>
          </a:prstGeom>
        </p:spPr>
      </p:pic>
      <p:sp>
        <p:nvSpPr>
          <p:cNvPr id="3" name="TextBox 2"/>
          <p:cNvSpPr txBox="1"/>
          <p:nvPr/>
        </p:nvSpPr>
        <p:spPr>
          <a:xfrm>
            <a:off x="1881969" y="4606532"/>
            <a:ext cx="2551276" cy="584775"/>
          </a:xfrm>
          <a:prstGeom prst="rect">
            <a:avLst/>
          </a:prstGeom>
          <a:noFill/>
        </p:spPr>
        <p:txBody>
          <a:bodyPr wrap="none" rtlCol="0">
            <a:spAutoFit/>
          </a:bodyPr>
          <a:lstStyle/>
          <a:p>
            <a:r>
              <a:rPr lang="en-US" sz="3200" dirty="0" smtClean="0">
                <a:solidFill>
                  <a:schemeClr val="bg1"/>
                </a:solidFill>
              </a:rPr>
              <a:t>Aldous Huxley</a:t>
            </a:r>
            <a:endParaRPr lang="en-CA" sz="32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108" y="1242017"/>
            <a:ext cx="5622404" cy="3152562"/>
          </a:xfrm>
          <a:prstGeom prst="rect">
            <a:avLst/>
          </a:prstGeom>
        </p:spPr>
      </p:pic>
    </p:spTree>
    <p:extLst>
      <p:ext uri="{BB962C8B-B14F-4D97-AF65-F5344CB8AC3E}">
        <p14:creationId xmlns:p14="http://schemas.microsoft.com/office/powerpoint/2010/main" val="608061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8805">
            <a:off x="405641" y="926140"/>
            <a:ext cx="5807742" cy="31272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934" t="28164" r="28586" b="29678"/>
          <a:stretch/>
        </p:blipFill>
        <p:spPr>
          <a:xfrm rot="557478">
            <a:off x="6723696" y="1705735"/>
            <a:ext cx="4886553" cy="23510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99948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2602350" y="1863888"/>
            <a:ext cx="7096836" cy="954107"/>
          </a:xfrm>
          <a:prstGeom prst="rect">
            <a:avLst/>
          </a:prstGeom>
        </p:spPr>
        <p:txBody>
          <a:bodyPr wrap="square">
            <a:spAutoFit/>
          </a:bodyPr>
          <a:lstStyle/>
          <a:p>
            <a:pPr algn="ctr"/>
            <a:r>
              <a:rPr lang="en-CA" sz="2800" b="1" dirty="0">
                <a:solidFill>
                  <a:schemeClr val="bg1"/>
                </a:solidFill>
              </a:rPr>
              <a:t>Terry Janke - February 9, 2020</a:t>
            </a:r>
          </a:p>
          <a:p>
            <a:pPr algn="ctr"/>
            <a:r>
              <a:rPr lang="en-CA" sz="2800" b="1" dirty="0">
                <a:solidFill>
                  <a:schemeClr val="bg1"/>
                </a:solidFill>
              </a:rPr>
              <a:t>The Flood that Saved the World (Genesis 6—9)</a:t>
            </a:r>
          </a:p>
        </p:txBody>
      </p:sp>
    </p:spTree>
    <p:extLst>
      <p:ext uri="{BB962C8B-B14F-4D97-AF65-F5344CB8AC3E}">
        <p14:creationId xmlns:p14="http://schemas.microsoft.com/office/powerpoint/2010/main" val="536607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603" y="485886"/>
            <a:ext cx="6266329" cy="5013064"/>
          </a:xfrm>
          <a:prstGeom prst="rect">
            <a:avLst/>
          </a:prstGeom>
        </p:spPr>
      </p:pic>
    </p:spTree>
    <p:extLst>
      <p:ext uri="{BB962C8B-B14F-4D97-AF65-F5344CB8AC3E}">
        <p14:creationId xmlns:p14="http://schemas.microsoft.com/office/powerpoint/2010/main" val="2105393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251011" y="623519"/>
            <a:ext cx="5644822" cy="3970318"/>
          </a:xfrm>
          <a:prstGeom prst="rect">
            <a:avLst/>
          </a:prstGeom>
        </p:spPr>
        <p:txBody>
          <a:bodyPr wrap="square">
            <a:spAutoFit/>
          </a:bodyPr>
          <a:lstStyle/>
          <a:p>
            <a:r>
              <a:rPr lang="en-CA" sz="3600" baseline="30000" dirty="0">
                <a:solidFill>
                  <a:srgbClr val="00B0F0"/>
                </a:solidFill>
              </a:rPr>
              <a:t>4 </a:t>
            </a:r>
            <a:r>
              <a:rPr lang="en-CA" sz="3600" dirty="0">
                <a:solidFill>
                  <a:srgbClr val="00B0F0"/>
                </a:solidFill>
              </a:rPr>
              <a:t>Then they said, “Come, let us build ourselves a city and a tower with its top in the heavens, </a:t>
            </a:r>
            <a:r>
              <a:rPr lang="en-CA" sz="3600" u="sng" dirty="0">
                <a:solidFill>
                  <a:srgbClr val="00B0F0"/>
                </a:solidFill>
              </a:rPr>
              <a:t>and let us make a name for ourselves</a:t>
            </a:r>
            <a:r>
              <a:rPr lang="en-CA" sz="3600" dirty="0">
                <a:solidFill>
                  <a:srgbClr val="00B0F0"/>
                </a:solidFill>
              </a:rPr>
              <a:t>, lest we be dispersed over the face of the whole earth.”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975" y="1662423"/>
            <a:ext cx="5262099" cy="1892509"/>
          </a:xfrm>
          <a:prstGeom prst="rect">
            <a:avLst/>
          </a:prstGeom>
        </p:spPr>
      </p:pic>
    </p:spTree>
    <p:extLst>
      <p:ext uri="{BB962C8B-B14F-4D97-AF65-F5344CB8AC3E}">
        <p14:creationId xmlns:p14="http://schemas.microsoft.com/office/powerpoint/2010/main" val="2614282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427630" y="725059"/>
            <a:ext cx="6096000" cy="3539430"/>
          </a:xfrm>
          <a:prstGeom prst="rect">
            <a:avLst/>
          </a:prstGeom>
        </p:spPr>
        <p:txBody>
          <a:bodyPr>
            <a:spAutoFit/>
          </a:bodyPr>
          <a:lstStyle/>
          <a:p>
            <a:r>
              <a:rPr lang="en-CA" sz="3200" dirty="0">
                <a:solidFill>
                  <a:srgbClr val="00B0F0"/>
                </a:solidFill>
              </a:rPr>
              <a:t>Now the </a:t>
            </a:r>
            <a:r>
              <a:rPr lang="en-CA" sz="3200" cap="small" dirty="0">
                <a:solidFill>
                  <a:srgbClr val="00B0F0"/>
                </a:solidFill>
              </a:rPr>
              <a:t>Lord</a:t>
            </a:r>
            <a:r>
              <a:rPr lang="en-CA" sz="3200" dirty="0">
                <a:solidFill>
                  <a:srgbClr val="00B0F0"/>
                </a:solidFill>
              </a:rPr>
              <a:t> </a:t>
            </a:r>
            <a:r>
              <a:rPr lang="en-CA" sz="3200" dirty="0" smtClean="0">
                <a:solidFill>
                  <a:srgbClr val="00B0F0"/>
                </a:solidFill>
              </a:rPr>
              <a:t>said </a:t>
            </a:r>
            <a:r>
              <a:rPr lang="en-CA" sz="3200" dirty="0">
                <a:solidFill>
                  <a:srgbClr val="00B0F0"/>
                </a:solidFill>
              </a:rPr>
              <a:t>to Abram, “Go from your </a:t>
            </a:r>
            <a:r>
              <a:rPr lang="en-CA" sz="3200" dirty="0" smtClean="0">
                <a:solidFill>
                  <a:srgbClr val="00B0F0"/>
                </a:solidFill>
              </a:rPr>
              <a:t>country </a:t>
            </a:r>
            <a:r>
              <a:rPr lang="en-CA" sz="3200" dirty="0">
                <a:solidFill>
                  <a:srgbClr val="00B0F0"/>
                </a:solidFill>
              </a:rPr>
              <a:t>and your kindred and your father's house to the land that I will show you. </a:t>
            </a:r>
            <a:r>
              <a:rPr lang="en-CA" sz="3200" baseline="30000" dirty="0">
                <a:solidFill>
                  <a:srgbClr val="00B0F0"/>
                </a:solidFill>
              </a:rPr>
              <a:t>2 </a:t>
            </a:r>
            <a:r>
              <a:rPr lang="en-CA" sz="3200" dirty="0">
                <a:solidFill>
                  <a:srgbClr val="00B0F0"/>
                </a:solidFill>
              </a:rPr>
              <a:t>And I will make of you a great nation, and I will bless you and make your name great, so that you will be a blessing.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01270" y="761776"/>
            <a:ext cx="3276246" cy="3502714"/>
          </a:xfrm>
          <a:prstGeom prst="rect">
            <a:avLst/>
          </a:prstGeom>
        </p:spPr>
      </p:pic>
    </p:spTree>
    <p:extLst>
      <p:ext uri="{BB962C8B-B14F-4D97-AF65-F5344CB8AC3E}">
        <p14:creationId xmlns:p14="http://schemas.microsoft.com/office/powerpoint/2010/main" val="33177775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TextBox 1"/>
          <p:cNvSpPr txBox="1"/>
          <p:nvPr/>
        </p:nvSpPr>
        <p:spPr>
          <a:xfrm>
            <a:off x="600502" y="394484"/>
            <a:ext cx="4353636" cy="4801314"/>
          </a:xfrm>
          <a:prstGeom prst="rect">
            <a:avLst/>
          </a:prstGeom>
          <a:noFill/>
        </p:spPr>
        <p:txBody>
          <a:bodyPr wrap="square" rtlCol="0">
            <a:spAutoFit/>
          </a:bodyPr>
          <a:lstStyle/>
          <a:p>
            <a:r>
              <a:rPr lang="en-US" sz="3200" dirty="0" smtClean="0">
                <a:solidFill>
                  <a:srgbClr val="00B0F0"/>
                </a:solidFill>
              </a:rPr>
              <a:t>Results</a:t>
            </a:r>
            <a:r>
              <a:rPr lang="en-US" sz="3200" dirty="0">
                <a:solidFill>
                  <a:srgbClr val="00B0F0"/>
                </a:solidFill>
                <a:sym typeface="Wingdings" panose="05000000000000000000" pitchFamily="2" charset="2"/>
              </a:rPr>
              <a:t> </a:t>
            </a:r>
            <a:r>
              <a:rPr lang="en-US" sz="3200" dirty="0" smtClean="0">
                <a:solidFill>
                  <a:srgbClr val="00B0F0"/>
                </a:solidFill>
                <a:sym typeface="Wingdings" panose="05000000000000000000" pitchFamily="2" charset="2"/>
              </a:rPr>
              <a:t>(vv. 5-8): </a:t>
            </a:r>
            <a:endParaRPr lang="en-US" sz="3200" dirty="0" smtClean="0">
              <a:solidFill>
                <a:srgbClr val="00B0F0"/>
              </a:solidFill>
            </a:endParaRPr>
          </a:p>
          <a:p>
            <a:endParaRPr lang="en-US" sz="1600" dirty="0">
              <a:solidFill>
                <a:srgbClr val="00B0F0"/>
              </a:solidFill>
            </a:endParaRPr>
          </a:p>
          <a:p>
            <a:pPr marL="285750" indent="-285750">
              <a:buFont typeface="Arial" panose="020B0604020202020204" pitchFamily="34" charset="0"/>
              <a:buChar char="•"/>
            </a:pPr>
            <a:r>
              <a:rPr lang="en-US" sz="3200" dirty="0" smtClean="0">
                <a:solidFill>
                  <a:srgbClr val="00B0F0"/>
                </a:solidFill>
              </a:rPr>
              <a:t>God “came down”</a:t>
            </a:r>
          </a:p>
          <a:p>
            <a:pPr marL="285750" indent="-285750">
              <a:buFont typeface="Arial" panose="020B0604020202020204" pitchFamily="34" charset="0"/>
              <a:buChar char="•"/>
            </a:pPr>
            <a:r>
              <a:rPr lang="en-US" sz="3200" dirty="0" smtClean="0">
                <a:solidFill>
                  <a:srgbClr val="00B0F0"/>
                </a:solidFill>
              </a:rPr>
              <a:t>Confused languages</a:t>
            </a:r>
          </a:p>
          <a:p>
            <a:pPr marL="285750" indent="-285750">
              <a:buFont typeface="Arial" panose="020B0604020202020204" pitchFamily="34" charset="0"/>
              <a:buChar char="•"/>
            </a:pPr>
            <a:r>
              <a:rPr lang="en-US" sz="3200" dirty="0" smtClean="0">
                <a:solidFill>
                  <a:srgbClr val="00B0F0"/>
                </a:solidFill>
              </a:rPr>
              <a:t>Division</a:t>
            </a:r>
          </a:p>
          <a:p>
            <a:pPr marL="285750" indent="-285750">
              <a:buFont typeface="Arial" panose="020B0604020202020204" pitchFamily="34" charset="0"/>
              <a:buChar char="•"/>
            </a:pPr>
            <a:r>
              <a:rPr lang="en-US" sz="3200" dirty="0" smtClean="0">
                <a:solidFill>
                  <a:srgbClr val="00B0F0"/>
                </a:solidFill>
              </a:rPr>
              <a:t>Abandoned the tower and city</a:t>
            </a:r>
          </a:p>
          <a:p>
            <a:pPr marL="285750" indent="-285750">
              <a:buFont typeface="Arial" panose="020B0604020202020204" pitchFamily="34" charset="0"/>
              <a:buChar char="•"/>
            </a:pPr>
            <a:r>
              <a:rPr lang="en-US" sz="3200" dirty="0" smtClean="0">
                <a:solidFill>
                  <a:srgbClr val="00B0F0"/>
                </a:solidFill>
              </a:rPr>
              <a:t>“Dispersed across the face of the earth”</a:t>
            </a:r>
          </a:p>
          <a:p>
            <a:pPr marL="285750" indent="-285750">
              <a:buFont typeface="Arial" panose="020B0604020202020204" pitchFamily="34" charset="0"/>
              <a:buChar char="•"/>
            </a:pPr>
            <a:endParaRPr lang="en-CA" sz="3200" dirty="0">
              <a:solidFill>
                <a:srgbClr val="00B0F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790" y="394484"/>
            <a:ext cx="6854210" cy="3855493"/>
          </a:xfrm>
          <a:prstGeom prst="rect">
            <a:avLst/>
          </a:prstGeom>
        </p:spPr>
      </p:pic>
    </p:spTree>
    <p:extLst>
      <p:ext uri="{BB962C8B-B14F-4D97-AF65-F5344CB8AC3E}">
        <p14:creationId xmlns:p14="http://schemas.microsoft.com/office/powerpoint/2010/main" val="530605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727881" y="495068"/>
            <a:ext cx="5782102" cy="4524315"/>
          </a:xfrm>
          <a:prstGeom prst="rect">
            <a:avLst/>
          </a:prstGeom>
        </p:spPr>
        <p:txBody>
          <a:bodyPr wrap="square">
            <a:spAutoFit/>
          </a:bodyPr>
          <a:lstStyle/>
          <a:p>
            <a:r>
              <a:rPr lang="en-CA" sz="3600" dirty="0">
                <a:solidFill>
                  <a:srgbClr val="00B0F0"/>
                </a:solidFill>
              </a:rPr>
              <a:t>There are doubtless many different languages in the world, and none is without meaning</a:t>
            </a:r>
            <a:r>
              <a:rPr lang="en-CA" sz="3600" dirty="0" smtClean="0">
                <a:solidFill>
                  <a:srgbClr val="00B0F0"/>
                </a:solidFill>
              </a:rPr>
              <a:t>,</a:t>
            </a:r>
            <a:r>
              <a:rPr lang="en-CA" sz="3600" baseline="30000" dirty="0">
                <a:solidFill>
                  <a:srgbClr val="00B0F0"/>
                </a:solidFill>
              </a:rPr>
              <a:t> </a:t>
            </a:r>
            <a:r>
              <a:rPr lang="en-CA" sz="3600" dirty="0">
                <a:solidFill>
                  <a:srgbClr val="00B0F0"/>
                </a:solidFill>
              </a:rPr>
              <a:t>but if I do not know the meaning of the language, I will be a foreigner to the speaker and the speaker a foreigner to 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7444" y="668741"/>
            <a:ext cx="2972785" cy="4455994"/>
          </a:xfrm>
          <a:prstGeom prst="rect">
            <a:avLst/>
          </a:prstGeom>
        </p:spPr>
      </p:pic>
    </p:spTree>
    <p:extLst>
      <p:ext uri="{BB962C8B-B14F-4D97-AF65-F5344CB8AC3E}">
        <p14:creationId xmlns:p14="http://schemas.microsoft.com/office/powerpoint/2010/main" val="593359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9074" y="592624"/>
            <a:ext cx="10284726" cy="2862322"/>
          </a:xfrm>
          <a:prstGeom prst="rect">
            <a:avLst/>
          </a:prstGeom>
        </p:spPr>
        <p:txBody>
          <a:bodyPr wrap="square">
            <a:spAutoFit/>
          </a:bodyPr>
          <a:lstStyle/>
          <a:p>
            <a:r>
              <a:rPr lang="en-CA" sz="3600" baseline="30000" dirty="0" smtClean="0">
                <a:solidFill>
                  <a:srgbClr val="00B0F0"/>
                </a:solidFill>
              </a:rPr>
              <a:t>Acts 2:6</a:t>
            </a:r>
            <a:r>
              <a:rPr lang="en-CA" sz="3600" baseline="30000" dirty="0">
                <a:solidFill>
                  <a:srgbClr val="00B0F0"/>
                </a:solidFill>
              </a:rPr>
              <a:t> </a:t>
            </a:r>
            <a:r>
              <a:rPr lang="en-CA" sz="3600" dirty="0">
                <a:solidFill>
                  <a:srgbClr val="00B0F0"/>
                </a:solidFill>
              </a:rPr>
              <a:t>And at this sound the multitude came together, and they were </a:t>
            </a:r>
            <a:r>
              <a:rPr lang="en-CA" sz="3600" b="1" dirty="0">
                <a:solidFill>
                  <a:srgbClr val="00B050"/>
                </a:solidFill>
              </a:rPr>
              <a:t>bewildered</a:t>
            </a:r>
            <a:r>
              <a:rPr lang="en-CA" sz="3600" dirty="0">
                <a:solidFill>
                  <a:srgbClr val="00B0F0"/>
                </a:solidFill>
              </a:rPr>
              <a:t>, because each one was hearing them speak in his own language</a:t>
            </a:r>
            <a:r>
              <a:rPr lang="en-CA" sz="3600" dirty="0" smtClean="0">
                <a:solidFill>
                  <a:srgbClr val="00B0F0"/>
                </a:solidFill>
              </a:rPr>
              <a:t>.</a:t>
            </a:r>
          </a:p>
          <a:p>
            <a:r>
              <a:rPr lang="en-CA" sz="3600" baseline="30000" dirty="0">
                <a:solidFill>
                  <a:srgbClr val="00B0F0"/>
                </a:solidFill>
              </a:rPr>
              <a:t>12 </a:t>
            </a:r>
            <a:r>
              <a:rPr lang="en-CA" sz="3600" dirty="0">
                <a:solidFill>
                  <a:srgbClr val="00B0F0"/>
                </a:solidFill>
              </a:rPr>
              <a:t>And all were </a:t>
            </a:r>
            <a:r>
              <a:rPr lang="en-CA" sz="3600" b="1" dirty="0">
                <a:solidFill>
                  <a:srgbClr val="00B050"/>
                </a:solidFill>
              </a:rPr>
              <a:t>amazed</a:t>
            </a:r>
            <a:r>
              <a:rPr lang="en-CA" sz="3600" dirty="0">
                <a:solidFill>
                  <a:srgbClr val="00B050"/>
                </a:solidFill>
              </a:rPr>
              <a:t> </a:t>
            </a:r>
            <a:r>
              <a:rPr lang="en-CA" sz="3600" dirty="0">
                <a:solidFill>
                  <a:srgbClr val="00B0F0"/>
                </a:solidFill>
              </a:rPr>
              <a:t>and </a:t>
            </a:r>
            <a:r>
              <a:rPr lang="en-CA" sz="3600" b="1" dirty="0">
                <a:solidFill>
                  <a:srgbClr val="00B050"/>
                </a:solidFill>
              </a:rPr>
              <a:t>perplexed</a:t>
            </a:r>
            <a:r>
              <a:rPr lang="en-CA" sz="3600" dirty="0">
                <a:solidFill>
                  <a:srgbClr val="00B0F0"/>
                </a:solidFill>
              </a:rPr>
              <a:t>, saying to one another, </a:t>
            </a:r>
            <a:r>
              <a:rPr lang="en-CA" sz="3600" b="1" dirty="0">
                <a:solidFill>
                  <a:srgbClr val="00B050"/>
                </a:solidFill>
              </a:rPr>
              <a:t>“What does this mean?”</a:t>
            </a:r>
            <a:r>
              <a:rPr lang="en-CA" sz="3600" dirty="0">
                <a:solidFill>
                  <a:srgbClr val="00B0F0"/>
                </a:solidFill>
              </a:rPr>
              <a:t> </a:t>
            </a:r>
          </a:p>
        </p:txBody>
      </p:sp>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8" y="2938045"/>
            <a:ext cx="1627632" cy="2292096"/>
          </a:xfrm>
          <a:prstGeom prst="rect">
            <a:avLst/>
          </a:prstGeom>
        </p:spPr>
      </p:pic>
    </p:spTree>
    <p:extLst>
      <p:ext uri="{BB962C8B-B14F-4D97-AF65-F5344CB8AC3E}">
        <p14:creationId xmlns:p14="http://schemas.microsoft.com/office/powerpoint/2010/main" val="2666468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TextBox 1"/>
          <p:cNvSpPr txBox="1"/>
          <p:nvPr/>
        </p:nvSpPr>
        <p:spPr>
          <a:xfrm>
            <a:off x="1241947" y="1146412"/>
            <a:ext cx="3384644" cy="3170099"/>
          </a:xfrm>
          <a:prstGeom prst="rect">
            <a:avLst/>
          </a:prstGeom>
          <a:noFill/>
        </p:spPr>
        <p:txBody>
          <a:bodyPr wrap="square" rtlCol="0">
            <a:spAutoFit/>
          </a:bodyPr>
          <a:lstStyle/>
          <a:p>
            <a:r>
              <a:rPr lang="en-US" sz="4000" dirty="0" smtClean="0">
                <a:solidFill>
                  <a:srgbClr val="00B0F0"/>
                </a:solidFill>
              </a:rPr>
              <a:t>Are we (the Church) guilty of the sins of the builders of Babel?</a:t>
            </a:r>
            <a:endParaRPr lang="en-CA" sz="4000" dirty="0">
              <a:solidFill>
                <a:srgbClr val="00B0F0"/>
              </a:solidFill>
            </a:endParaRPr>
          </a:p>
        </p:txBody>
      </p:sp>
      <p:pic>
        <p:nvPicPr>
          <p:cNvPr id="4" name="Picture 3"/>
          <p:cNvPicPr>
            <a:picLocks noChangeAspect="1"/>
          </p:cNvPicPr>
          <p:nvPr/>
        </p:nvPicPr>
        <p:blipFill>
          <a:blip r:embed="rId3"/>
          <a:stretch>
            <a:fillRect/>
          </a:stretch>
        </p:blipFill>
        <p:spPr>
          <a:xfrm>
            <a:off x="6728346" y="226041"/>
            <a:ext cx="3704639" cy="5177384"/>
          </a:xfrm>
          <a:prstGeom prst="rect">
            <a:avLst/>
          </a:prstGeom>
        </p:spPr>
      </p:pic>
    </p:spTree>
    <p:extLst>
      <p:ext uri="{BB962C8B-B14F-4D97-AF65-F5344CB8AC3E}">
        <p14:creationId xmlns:p14="http://schemas.microsoft.com/office/powerpoint/2010/main" val="2504444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Rectangle 1"/>
          <p:cNvSpPr/>
          <p:nvPr/>
        </p:nvSpPr>
        <p:spPr>
          <a:xfrm>
            <a:off x="645996" y="894897"/>
            <a:ext cx="4144368" cy="3499681"/>
          </a:xfrm>
          <a:prstGeom prst="rect">
            <a:avLst/>
          </a:prstGeom>
        </p:spPr>
        <p:txBody>
          <a:bodyPr wrap="square">
            <a:spAutoFit/>
          </a:bodyPr>
          <a:lstStyle/>
          <a:p>
            <a:r>
              <a:rPr lang="en-CA" sz="3600" dirty="0">
                <a:solidFill>
                  <a:srgbClr val="00B0F0"/>
                </a:solidFill>
              </a:rPr>
              <a:t>And God blessed Noah and his sons and said to them, “Be fruitful and multiply and </a:t>
            </a:r>
            <a:r>
              <a:rPr lang="en-CA" sz="3600" b="1" dirty="0">
                <a:solidFill>
                  <a:srgbClr val="00B050"/>
                </a:solidFill>
              </a:rPr>
              <a:t>fill the earth</a:t>
            </a:r>
            <a:r>
              <a:rPr lang="en-CA" sz="3600" b="1" dirty="0" smtClean="0">
                <a:solidFill>
                  <a:srgbClr val="00B050"/>
                </a:solidFill>
              </a:rPr>
              <a:t>.”</a:t>
            </a:r>
            <a:endParaRPr lang="en-CA" sz="3600" b="1" dirty="0">
              <a:solidFill>
                <a:srgbClr val="00B050"/>
              </a:solidFill>
            </a:endParaRPr>
          </a:p>
        </p:txBody>
      </p:sp>
      <p:sp>
        <p:nvSpPr>
          <p:cNvPr id="3" name="Rectangle 2"/>
          <p:cNvSpPr/>
          <p:nvPr/>
        </p:nvSpPr>
        <p:spPr>
          <a:xfrm>
            <a:off x="4885899" y="894898"/>
            <a:ext cx="7083188" cy="4524315"/>
          </a:xfrm>
          <a:prstGeom prst="rect">
            <a:avLst/>
          </a:prstGeom>
        </p:spPr>
        <p:txBody>
          <a:bodyPr wrap="square">
            <a:spAutoFit/>
          </a:bodyPr>
          <a:lstStyle/>
          <a:p>
            <a:r>
              <a:rPr lang="en-CA" sz="3600" dirty="0" smtClean="0">
                <a:solidFill>
                  <a:srgbClr val="00B0F0"/>
                </a:solidFill>
              </a:rPr>
              <a:t>Jesus: “Go </a:t>
            </a:r>
            <a:r>
              <a:rPr lang="en-CA" sz="3600" dirty="0">
                <a:solidFill>
                  <a:srgbClr val="00B0F0"/>
                </a:solidFill>
              </a:rPr>
              <a:t>therefore and make disciples </a:t>
            </a:r>
            <a:r>
              <a:rPr lang="en-CA" sz="3600" b="1" dirty="0">
                <a:solidFill>
                  <a:srgbClr val="00B050"/>
                </a:solidFill>
              </a:rPr>
              <a:t>of all </a:t>
            </a:r>
            <a:r>
              <a:rPr lang="en-CA" sz="3600" b="1" dirty="0" smtClean="0">
                <a:solidFill>
                  <a:srgbClr val="00B050"/>
                </a:solidFill>
              </a:rPr>
              <a:t>nations</a:t>
            </a:r>
            <a:r>
              <a:rPr lang="en-CA" sz="3600" dirty="0" smtClean="0">
                <a:solidFill>
                  <a:srgbClr val="00B0F0"/>
                </a:solidFill>
              </a:rPr>
              <a:t>…”</a:t>
            </a:r>
          </a:p>
          <a:p>
            <a:r>
              <a:rPr lang="en-CA" sz="3600" dirty="0">
                <a:solidFill>
                  <a:srgbClr val="00B0F0"/>
                </a:solidFill>
              </a:rPr>
              <a:t>“Go into </a:t>
            </a:r>
            <a:r>
              <a:rPr lang="en-CA" sz="3600" b="1" dirty="0">
                <a:solidFill>
                  <a:srgbClr val="00B050"/>
                </a:solidFill>
              </a:rPr>
              <a:t>all the world </a:t>
            </a:r>
            <a:r>
              <a:rPr lang="en-CA" sz="3600" dirty="0">
                <a:solidFill>
                  <a:srgbClr val="00B0F0"/>
                </a:solidFill>
              </a:rPr>
              <a:t>and proclaim the gospel to the whole creation</a:t>
            </a:r>
            <a:r>
              <a:rPr lang="en-CA" sz="3600" dirty="0" smtClean="0">
                <a:solidFill>
                  <a:srgbClr val="00B0F0"/>
                </a:solidFill>
              </a:rPr>
              <a:t>.”</a:t>
            </a:r>
          </a:p>
          <a:p>
            <a:r>
              <a:rPr lang="en-US" sz="3600" dirty="0" smtClean="0">
                <a:solidFill>
                  <a:srgbClr val="00B0F0"/>
                </a:solidFill>
              </a:rPr>
              <a:t>“…</a:t>
            </a:r>
            <a:r>
              <a:rPr lang="en-CA" sz="3600" dirty="0">
                <a:solidFill>
                  <a:srgbClr val="00B0F0"/>
                </a:solidFill>
              </a:rPr>
              <a:t>and you will be my witnesses in Jerusalem and in all Judea and Samaria, </a:t>
            </a:r>
            <a:r>
              <a:rPr lang="en-CA" sz="3600" b="1" dirty="0">
                <a:solidFill>
                  <a:srgbClr val="00B050"/>
                </a:solidFill>
              </a:rPr>
              <a:t>and to the end of the earth</a:t>
            </a:r>
            <a:r>
              <a:rPr lang="en-CA" sz="3600" dirty="0">
                <a:solidFill>
                  <a:srgbClr val="00B0F0"/>
                </a:solidFill>
              </a:rPr>
              <a:t>.”</a:t>
            </a:r>
          </a:p>
        </p:txBody>
      </p:sp>
    </p:spTree>
    <p:extLst>
      <p:ext uri="{BB962C8B-B14F-4D97-AF65-F5344CB8AC3E}">
        <p14:creationId xmlns:p14="http://schemas.microsoft.com/office/powerpoint/2010/main" val="147730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2" name="Picture 1"/>
          <p:cNvPicPr>
            <a:picLocks noChangeAspect="1"/>
          </p:cNvPicPr>
          <p:nvPr/>
        </p:nvPicPr>
        <p:blipFill>
          <a:blip r:embed="rId3"/>
          <a:stretch>
            <a:fillRect/>
          </a:stretch>
        </p:blipFill>
        <p:spPr>
          <a:xfrm>
            <a:off x="3289110" y="613921"/>
            <a:ext cx="5090615" cy="4785179"/>
          </a:xfrm>
          <a:prstGeom prst="rect">
            <a:avLst/>
          </a:prstGeom>
        </p:spPr>
      </p:pic>
    </p:spTree>
    <p:extLst>
      <p:ext uri="{BB962C8B-B14F-4D97-AF65-F5344CB8AC3E}">
        <p14:creationId xmlns:p14="http://schemas.microsoft.com/office/powerpoint/2010/main" val="3774156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236" y="596236"/>
            <a:ext cx="2958152" cy="44372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785" y="977581"/>
            <a:ext cx="6262531" cy="4055883"/>
          </a:xfrm>
          <a:prstGeom prst="rect">
            <a:avLst/>
          </a:prstGeom>
        </p:spPr>
      </p:pic>
    </p:spTree>
    <p:extLst>
      <p:ext uri="{BB962C8B-B14F-4D97-AF65-F5344CB8AC3E}">
        <p14:creationId xmlns:p14="http://schemas.microsoft.com/office/powerpoint/2010/main" val="36143825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3"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930" t="21005" r="3301" b="3580"/>
          <a:stretch/>
        </p:blipFill>
        <p:spPr>
          <a:xfrm>
            <a:off x="1799883" y="286603"/>
            <a:ext cx="8701770" cy="5248907"/>
          </a:xfrm>
          <a:prstGeom prst="rect">
            <a:avLst/>
          </a:prstGeom>
        </p:spPr>
      </p:pic>
    </p:spTree>
    <p:extLst>
      <p:ext uri="{BB962C8B-B14F-4D97-AF65-F5344CB8AC3E}">
        <p14:creationId xmlns:p14="http://schemas.microsoft.com/office/powerpoint/2010/main" val="3449009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accent1"/>
                </a:solidFill>
              </a:rPr>
              <a:t>How the CIM was different</a:t>
            </a:r>
            <a:endParaRPr lang="en-CA" sz="5400" dirty="0">
              <a:solidFill>
                <a:schemeClr val="accent1"/>
              </a:solidFill>
            </a:endParaRPr>
          </a:p>
        </p:txBody>
      </p:sp>
      <p:sp>
        <p:nvSpPr>
          <p:cNvPr id="3" name="Content Placeholder 2"/>
          <p:cNvSpPr>
            <a:spLocks noGrp="1"/>
          </p:cNvSpPr>
          <p:nvPr>
            <p:ph idx="1"/>
          </p:nvPr>
        </p:nvSpPr>
        <p:spPr/>
        <p:txBody>
          <a:bodyPr>
            <a:normAutofit/>
          </a:bodyPr>
          <a:lstStyle/>
          <a:p>
            <a:r>
              <a:rPr lang="en-US" sz="3600" dirty="0" smtClean="0">
                <a:solidFill>
                  <a:schemeClr val="bg1"/>
                </a:solidFill>
              </a:rPr>
              <a:t>Reach the inland provinces</a:t>
            </a:r>
          </a:p>
          <a:p>
            <a:r>
              <a:rPr lang="en-US" sz="3600" dirty="0" smtClean="0">
                <a:solidFill>
                  <a:schemeClr val="bg1"/>
                </a:solidFill>
              </a:rPr>
              <a:t>HQ on the field</a:t>
            </a:r>
          </a:p>
          <a:p>
            <a:r>
              <a:rPr lang="en-US" sz="3600" dirty="0" smtClean="0">
                <a:solidFill>
                  <a:schemeClr val="bg1"/>
                </a:solidFill>
              </a:rPr>
              <a:t>Depend on God for finances</a:t>
            </a:r>
          </a:p>
          <a:p>
            <a:r>
              <a:rPr lang="en-US" sz="3600" dirty="0" smtClean="0">
                <a:solidFill>
                  <a:schemeClr val="bg1"/>
                </a:solidFill>
              </a:rPr>
              <a:t>Cultural and Linguistic identification</a:t>
            </a:r>
            <a:endParaRPr lang="en-CA" sz="3600" dirty="0">
              <a:solidFill>
                <a:schemeClr val="bg1"/>
              </a:solidFill>
            </a:endParaRPr>
          </a:p>
        </p:txBody>
      </p:sp>
      <p:pic>
        <p:nvPicPr>
          <p:cNvPr id="4" name="Picture 3"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976" t="20049" r="74851" b="5418"/>
          <a:stretch/>
        </p:blipFill>
        <p:spPr>
          <a:xfrm>
            <a:off x="9191172" y="365125"/>
            <a:ext cx="2162628" cy="1959429"/>
          </a:xfrm>
          <a:prstGeom prst="rect">
            <a:avLst/>
          </a:prstGeom>
        </p:spPr>
      </p:pic>
    </p:spTree>
    <p:extLst>
      <p:ext uri="{BB962C8B-B14F-4D97-AF65-F5344CB8AC3E}">
        <p14:creationId xmlns:p14="http://schemas.microsoft.com/office/powerpoint/2010/main" val="8924375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2899542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799" y="380093"/>
            <a:ext cx="4122965" cy="41229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a:stretch>
            <a:fillRect/>
          </a:stretch>
        </p:blipFill>
        <p:spPr>
          <a:xfrm>
            <a:off x="805316" y="380093"/>
            <a:ext cx="4122965" cy="41229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5510" t="19354" r="21769"/>
          <a:stretch/>
        </p:blipFill>
        <p:spPr>
          <a:xfrm>
            <a:off x="4134047" y="4017134"/>
            <a:ext cx="3979439" cy="1640716"/>
          </a:xfrm>
          <a:prstGeom prst="rect">
            <a:avLst/>
          </a:prstGeom>
        </p:spPr>
      </p:pic>
    </p:spTree>
    <p:extLst>
      <p:ext uri="{BB962C8B-B14F-4D97-AF65-F5344CB8AC3E}">
        <p14:creationId xmlns:p14="http://schemas.microsoft.com/office/powerpoint/2010/main" val="2535749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0945" y="3328115"/>
            <a:ext cx="3651911" cy="2300707"/>
          </a:xfrm>
          <a:prstGeom prst="rect">
            <a:avLst/>
          </a:prstGeom>
        </p:spPr>
      </p:pic>
      <p:sp>
        <p:nvSpPr>
          <p:cNvPr id="2" name="Rectangle 1"/>
          <p:cNvSpPr/>
          <p:nvPr/>
        </p:nvSpPr>
        <p:spPr>
          <a:xfrm>
            <a:off x="1295739" y="971008"/>
            <a:ext cx="9710057" cy="2308324"/>
          </a:xfrm>
          <a:prstGeom prst="rect">
            <a:avLst/>
          </a:prstGeom>
        </p:spPr>
        <p:txBody>
          <a:bodyPr wrap="square">
            <a:spAutoFit/>
          </a:bodyPr>
          <a:lstStyle/>
          <a:p>
            <a:pPr algn="ctr"/>
            <a:r>
              <a:rPr lang="en-CA" sz="3600" b="1" i="1" dirty="0">
                <a:solidFill>
                  <a:srgbClr val="D9AE00"/>
                </a:solidFill>
              </a:rPr>
              <a:t>Through God’s grace we aim to see an </a:t>
            </a:r>
            <a:r>
              <a:rPr lang="en-CA" sz="3600" b="1" i="1" dirty="0">
                <a:solidFill>
                  <a:srgbClr val="02A2A2"/>
                </a:solidFill>
              </a:rPr>
              <a:t>indigenous biblical church movement </a:t>
            </a:r>
            <a:r>
              <a:rPr lang="en-CA" sz="3600" b="1" i="1" dirty="0">
                <a:solidFill>
                  <a:srgbClr val="D9AE00"/>
                </a:solidFill>
              </a:rPr>
              <a:t>in each people group of East Asia, evangelising their own people and reaching out in mission to other peoples.</a:t>
            </a:r>
            <a:endParaRPr lang="en-CA" sz="3600" b="1" dirty="0">
              <a:solidFill>
                <a:srgbClr val="D9AE00"/>
              </a:solidFill>
              <a:effectLst/>
            </a:endParaRPr>
          </a:p>
        </p:txBody>
      </p:sp>
    </p:spTree>
    <p:extLst>
      <p:ext uri="{BB962C8B-B14F-4D97-AF65-F5344CB8AC3E}">
        <p14:creationId xmlns:p14="http://schemas.microsoft.com/office/powerpoint/2010/main" val="507400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258" y="278237"/>
            <a:ext cx="5109108" cy="513749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15" y="1905486"/>
            <a:ext cx="5540343" cy="188299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603163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TextBox 1"/>
          <p:cNvSpPr txBox="1"/>
          <p:nvPr/>
        </p:nvSpPr>
        <p:spPr>
          <a:xfrm>
            <a:off x="1089212" y="753035"/>
            <a:ext cx="10071847" cy="4830005"/>
          </a:xfrm>
          <a:prstGeom prst="rect">
            <a:avLst/>
          </a:prstGeom>
          <a:noFill/>
        </p:spPr>
        <p:txBody>
          <a:bodyPr wrap="square" rtlCol="0">
            <a:spAutoFit/>
          </a:bodyPr>
          <a:lstStyle/>
          <a:p>
            <a:r>
              <a:rPr lang="en-CA" sz="3000" dirty="0">
                <a:solidFill>
                  <a:schemeClr val="bg2"/>
                </a:solidFill>
              </a:rPr>
              <a:t>Now the whole earth had one language and the same words. </a:t>
            </a:r>
            <a:r>
              <a:rPr lang="en-CA" sz="3000" baseline="30000" dirty="0">
                <a:solidFill>
                  <a:schemeClr val="bg2"/>
                </a:solidFill>
              </a:rPr>
              <a:t>2 </a:t>
            </a:r>
            <a:r>
              <a:rPr lang="en-CA" sz="3000" dirty="0">
                <a:solidFill>
                  <a:schemeClr val="bg2"/>
                </a:solidFill>
              </a:rPr>
              <a:t>And as people migrated from the east, they found a plain in the land of Shinar and settled there. </a:t>
            </a:r>
            <a:r>
              <a:rPr lang="en-CA" sz="3000" baseline="30000" dirty="0">
                <a:solidFill>
                  <a:schemeClr val="bg2"/>
                </a:solidFill>
              </a:rPr>
              <a:t>3 </a:t>
            </a:r>
            <a:r>
              <a:rPr lang="en-CA" sz="3000" dirty="0">
                <a:solidFill>
                  <a:schemeClr val="bg2"/>
                </a:solidFill>
              </a:rPr>
              <a:t>And they said to one another, “Come, let us make bricks, and burn them thoroughly.” And they had brick for stone, and bitumen for mortar. </a:t>
            </a:r>
            <a:r>
              <a:rPr lang="en-CA" sz="3000" baseline="30000" dirty="0">
                <a:solidFill>
                  <a:schemeClr val="bg2"/>
                </a:solidFill>
              </a:rPr>
              <a:t>4 </a:t>
            </a:r>
            <a:r>
              <a:rPr lang="en-CA" sz="3000" dirty="0">
                <a:solidFill>
                  <a:schemeClr val="bg2"/>
                </a:solidFill>
              </a:rPr>
              <a:t>Then they said, “Come, let us build ourselves a city and a tower with its top in the heavens, and let us make a name for ourselves, lest we be dispersed over the face of the whole earth.” </a:t>
            </a:r>
            <a:r>
              <a:rPr lang="en-CA" sz="3000" baseline="30000" dirty="0">
                <a:solidFill>
                  <a:schemeClr val="bg2"/>
                </a:solidFill>
              </a:rPr>
              <a:t>5 </a:t>
            </a:r>
            <a:r>
              <a:rPr lang="en-CA" sz="3000" dirty="0">
                <a:solidFill>
                  <a:schemeClr val="bg2"/>
                </a:solidFill>
              </a:rPr>
              <a:t>And the </a:t>
            </a:r>
            <a:r>
              <a:rPr lang="en-CA" sz="3000" cap="small" dirty="0">
                <a:solidFill>
                  <a:schemeClr val="bg2"/>
                </a:solidFill>
              </a:rPr>
              <a:t>Lord</a:t>
            </a:r>
            <a:r>
              <a:rPr lang="en-CA" sz="3000" dirty="0">
                <a:solidFill>
                  <a:schemeClr val="bg2"/>
                </a:solidFill>
              </a:rPr>
              <a:t> came down to see the city and the tower, which the children of man had built.</a:t>
            </a:r>
          </a:p>
        </p:txBody>
      </p:sp>
    </p:spTree>
    <p:extLst>
      <p:ext uri="{BB962C8B-B14F-4D97-AF65-F5344CB8AC3E}">
        <p14:creationId xmlns:p14="http://schemas.microsoft.com/office/powerpoint/2010/main" val="616930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sp>
        <p:nvSpPr>
          <p:cNvPr id="2" name="TextBox 1"/>
          <p:cNvSpPr txBox="1"/>
          <p:nvPr/>
        </p:nvSpPr>
        <p:spPr>
          <a:xfrm>
            <a:off x="1075765" y="685800"/>
            <a:ext cx="10058400" cy="4708981"/>
          </a:xfrm>
          <a:prstGeom prst="rect">
            <a:avLst/>
          </a:prstGeom>
          <a:noFill/>
        </p:spPr>
        <p:txBody>
          <a:bodyPr wrap="square" rtlCol="0">
            <a:spAutoFit/>
          </a:bodyPr>
          <a:lstStyle/>
          <a:p>
            <a:r>
              <a:rPr lang="en-CA" sz="3000" baseline="30000" dirty="0">
                <a:solidFill>
                  <a:schemeClr val="bg2"/>
                </a:solidFill>
              </a:rPr>
              <a:t>6 </a:t>
            </a:r>
            <a:r>
              <a:rPr lang="en-CA" sz="3000" dirty="0">
                <a:solidFill>
                  <a:schemeClr val="bg2"/>
                </a:solidFill>
              </a:rPr>
              <a:t>And the </a:t>
            </a:r>
            <a:r>
              <a:rPr lang="en-CA" sz="3000" cap="small" dirty="0">
                <a:solidFill>
                  <a:schemeClr val="bg2"/>
                </a:solidFill>
              </a:rPr>
              <a:t>Lord</a:t>
            </a:r>
            <a:r>
              <a:rPr lang="en-CA" sz="3000" dirty="0">
                <a:solidFill>
                  <a:schemeClr val="bg2"/>
                </a:solidFill>
              </a:rPr>
              <a:t> said, “Behold, they are one people, and they have all one language, and this is only the beginning of what they will do. And nothing that they propose to do will now be impossible for them. </a:t>
            </a:r>
            <a:r>
              <a:rPr lang="en-CA" sz="3000" baseline="30000" dirty="0">
                <a:solidFill>
                  <a:schemeClr val="bg2"/>
                </a:solidFill>
              </a:rPr>
              <a:t>7 </a:t>
            </a:r>
            <a:r>
              <a:rPr lang="en-CA" sz="3000" dirty="0">
                <a:solidFill>
                  <a:schemeClr val="bg2"/>
                </a:solidFill>
              </a:rPr>
              <a:t>Come, let us go down and there confuse their language, so that they may not understand one another's speech.” </a:t>
            </a:r>
            <a:r>
              <a:rPr lang="en-CA" sz="3000" baseline="30000" dirty="0">
                <a:solidFill>
                  <a:schemeClr val="bg2"/>
                </a:solidFill>
              </a:rPr>
              <a:t>8 </a:t>
            </a:r>
            <a:r>
              <a:rPr lang="en-CA" sz="3000" dirty="0">
                <a:solidFill>
                  <a:schemeClr val="bg2"/>
                </a:solidFill>
              </a:rPr>
              <a:t>So the </a:t>
            </a:r>
            <a:r>
              <a:rPr lang="en-CA" sz="3000" cap="small" dirty="0">
                <a:solidFill>
                  <a:schemeClr val="bg2"/>
                </a:solidFill>
              </a:rPr>
              <a:t>Lord</a:t>
            </a:r>
            <a:r>
              <a:rPr lang="en-CA" sz="3000" dirty="0">
                <a:solidFill>
                  <a:schemeClr val="bg2"/>
                </a:solidFill>
              </a:rPr>
              <a:t> dispersed them from there over the face of all the earth, and they left off building the city. </a:t>
            </a:r>
            <a:r>
              <a:rPr lang="en-CA" sz="3000" baseline="30000" dirty="0">
                <a:solidFill>
                  <a:schemeClr val="bg2"/>
                </a:solidFill>
              </a:rPr>
              <a:t>9 </a:t>
            </a:r>
            <a:r>
              <a:rPr lang="en-CA" sz="3000" dirty="0">
                <a:solidFill>
                  <a:schemeClr val="bg2"/>
                </a:solidFill>
              </a:rPr>
              <a:t>Therefore its name was called Babel, because there the </a:t>
            </a:r>
            <a:r>
              <a:rPr lang="en-CA" sz="3000" cap="small" dirty="0">
                <a:solidFill>
                  <a:schemeClr val="bg2"/>
                </a:solidFill>
              </a:rPr>
              <a:t>Lord</a:t>
            </a:r>
            <a:r>
              <a:rPr lang="en-CA" sz="3000" dirty="0">
                <a:solidFill>
                  <a:schemeClr val="bg2"/>
                </a:solidFill>
              </a:rPr>
              <a:t> </a:t>
            </a:r>
            <a:r>
              <a:rPr lang="en-CA" sz="3000" dirty="0" smtClean="0">
                <a:solidFill>
                  <a:schemeClr val="bg2"/>
                </a:solidFill>
              </a:rPr>
              <a:t>confused </a:t>
            </a:r>
            <a:r>
              <a:rPr lang="en-CA" sz="3000" dirty="0">
                <a:solidFill>
                  <a:schemeClr val="bg2"/>
                </a:solidFill>
              </a:rPr>
              <a:t>the language of all the earth. And from there the </a:t>
            </a:r>
            <a:r>
              <a:rPr lang="en-CA" sz="3000" cap="small" dirty="0">
                <a:solidFill>
                  <a:schemeClr val="bg2"/>
                </a:solidFill>
              </a:rPr>
              <a:t>Lord</a:t>
            </a:r>
            <a:r>
              <a:rPr lang="en-CA" sz="3000" dirty="0">
                <a:solidFill>
                  <a:schemeClr val="bg2"/>
                </a:solidFill>
              </a:rPr>
              <a:t> dispersed them over the face of all the earth.</a:t>
            </a:r>
          </a:p>
        </p:txBody>
      </p:sp>
    </p:spTree>
    <p:extLst>
      <p:ext uri="{BB962C8B-B14F-4D97-AF65-F5344CB8AC3E}">
        <p14:creationId xmlns:p14="http://schemas.microsoft.com/office/powerpoint/2010/main" val="1315835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10;&#10;Description automatically generated">
            <a:extLst>
              <a:ext uri="{FF2B5EF4-FFF2-40B4-BE49-F238E27FC236}">
                <a16:creationId xmlns="" xmlns:a16="http://schemas.microsoft.com/office/drawing/2014/main"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5657850"/>
            <a:ext cx="12301537" cy="12001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458406"/>
            <a:ext cx="7589043" cy="47993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219" y="458405"/>
            <a:ext cx="3217095" cy="4799395"/>
          </a:xfrm>
          <a:prstGeom prst="rect">
            <a:avLst/>
          </a:prstGeom>
        </p:spPr>
      </p:pic>
    </p:spTree>
    <p:extLst>
      <p:ext uri="{BB962C8B-B14F-4D97-AF65-F5344CB8AC3E}">
        <p14:creationId xmlns:p14="http://schemas.microsoft.com/office/powerpoint/2010/main" val="2595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289</Words>
  <Application>Microsoft Office PowerPoint</Application>
  <PresentationFormat>Widescreen</PresentationFormat>
  <Paragraphs>33</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Franklin Gothic Demi</vt:lpstr>
      <vt:lpstr>Wingdings</vt:lpstr>
      <vt:lpstr>Office Theme</vt:lpstr>
      <vt:lpstr>PowerPoint Presentation</vt:lpstr>
      <vt:lpstr>PowerPoint Presentation</vt:lpstr>
      <vt:lpstr>How the CIM was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Janke</dc:creator>
  <cp:lastModifiedBy>Tim Noble</cp:lastModifiedBy>
  <cp:revision>32</cp:revision>
  <dcterms:created xsi:type="dcterms:W3CDTF">2020-02-12T00:48:14Z</dcterms:created>
  <dcterms:modified xsi:type="dcterms:W3CDTF">2020-02-12T23:55:29Z</dcterms:modified>
</cp:coreProperties>
</file>