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7" r:id="rId7"/>
    <p:sldId id="268" r:id="rId8"/>
    <p:sldId id="269" r:id="rId9"/>
    <p:sldId id="265" r:id="rId10"/>
    <p:sldId id="262" r:id="rId11"/>
    <p:sldId id="270" r:id="rId12"/>
    <p:sldId id="263" r:id="rId13"/>
    <p:sldId id="271" r:id="rId14"/>
    <p:sldId id="272" r:id="rId15"/>
    <p:sldId id="264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0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02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3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24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37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80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22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3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6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00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84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C185-9290-4534-B0DF-23450A6B4E3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8AE9-D123-4119-8496-A505B4C06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4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523" y="1515774"/>
            <a:ext cx="112385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</a:t>
            </a: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ideal conditions for 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discipleship in the family.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a wider net of support for the family 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unit.</a:t>
            </a:r>
          </a:p>
          <a:p>
            <a:pPr marL="457200">
              <a:spcAft>
                <a:spcPts val="0"/>
              </a:spcAft>
            </a:pP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Comfort the suffering / elderly with a loving family 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give dignity to the end </a:t>
            </a: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earthly life.</a:t>
            </a:r>
            <a:endParaRPr lang="en-C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523" y="1515774"/>
            <a:ext cx="11238583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bg1"/>
                </a:solidFill>
              </a:rPr>
              <a:t>Leaving </a:t>
            </a:r>
            <a:r>
              <a:rPr lang="en-CA" sz="3200" dirty="0">
                <a:solidFill>
                  <a:schemeClr val="bg1"/>
                </a:solidFill>
              </a:rPr>
              <a:t>and </a:t>
            </a:r>
            <a:r>
              <a:rPr lang="en-CA" sz="3200" dirty="0" smtClean="0">
                <a:solidFill>
                  <a:schemeClr val="bg1"/>
                </a:solidFill>
              </a:rPr>
              <a:t>Cleaving </a:t>
            </a:r>
            <a:r>
              <a:rPr lang="en-CA" sz="3200" dirty="0">
                <a:solidFill>
                  <a:schemeClr val="bg1"/>
                </a:solidFill>
              </a:rPr>
              <a:t>– 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CA" sz="28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200" dirty="0">
                <a:solidFill>
                  <a:schemeClr val="bg1"/>
                </a:solidFill>
              </a:rPr>
              <a:t>Becoming one Flesh </a:t>
            </a:r>
            <a:r>
              <a:rPr lang="en-CA" sz="3200" dirty="0" smtClean="0">
                <a:solidFill>
                  <a:schemeClr val="bg1"/>
                </a:solidFill>
              </a:rPr>
              <a:t>– </a:t>
            </a:r>
          </a:p>
          <a:p>
            <a:pPr lvl="0">
              <a:spcAft>
                <a:spcPts val="0"/>
              </a:spcAft>
            </a:pPr>
            <a:endParaRPr lang="en-CA" sz="32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CA" sz="3200" dirty="0">
                <a:solidFill>
                  <a:schemeClr val="bg1"/>
                </a:solidFill>
              </a:rPr>
              <a:t>Naked and Unashamed </a:t>
            </a:r>
            <a:r>
              <a:rPr lang="en-CA" sz="3200" dirty="0" smtClean="0">
                <a:solidFill>
                  <a:schemeClr val="bg1"/>
                </a:solidFill>
              </a:rPr>
              <a:t>– </a:t>
            </a:r>
          </a:p>
          <a:p>
            <a:pPr lvl="0">
              <a:spcAft>
                <a:spcPts val="800"/>
              </a:spcAft>
            </a:pPr>
            <a:endParaRPr lang="en-CA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385" y="1290818"/>
            <a:ext cx="8889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CA" sz="2800" dirty="0" smtClean="0">
                <a:solidFill>
                  <a:schemeClr val="bg1"/>
                </a:solidFill>
              </a:rPr>
              <a:t>  </a:t>
            </a:r>
            <a:r>
              <a:rPr lang="en-CA" sz="3200" dirty="0" smtClean="0">
                <a:solidFill>
                  <a:schemeClr val="bg1"/>
                </a:solidFill>
              </a:rPr>
              <a:t>The Genocide of God’s Design for Marriage </a:t>
            </a:r>
            <a:endParaRPr lang="en-CA" sz="32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6" y="1290818"/>
            <a:ext cx="2361574" cy="11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523" y="1515774"/>
            <a:ext cx="112385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Broken Marriages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Confusion</a:t>
            </a:r>
          </a:p>
          <a:p>
            <a:pPr marL="457200">
              <a:spcAft>
                <a:spcPts val="0"/>
              </a:spcAft>
            </a:pP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and Sexual</a:t>
            </a:r>
            <a:endParaRPr lang="en-C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385" y="1290818"/>
            <a:ext cx="8889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CA" sz="2800" dirty="0" smtClean="0">
                <a:solidFill>
                  <a:schemeClr val="bg1"/>
                </a:solidFill>
              </a:rPr>
              <a:t>  </a:t>
            </a:r>
            <a:r>
              <a:rPr lang="en-CA" sz="3200" dirty="0" smtClean="0">
                <a:solidFill>
                  <a:schemeClr val="bg1"/>
                </a:solidFill>
              </a:rPr>
              <a:t>The Goal of God’s Design for Marriage: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The man and his wife were both naked and they felt no shame. </a:t>
            </a:r>
            <a:r>
              <a:rPr lang="en-US" sz="2400" i="1" dirty="0" smtClean="0">
                <a:solidFill>
                  <a:schemeClr val="bg1"/>
                </a:solidFill>
              </a:rPr>
              <a:t>(Gen. 2:25) </a:t>
            </a:r>
            <a:r>
              <a:rPr lang="en-CA" sz="3200" dirty="0">
                <a:solidFill>
                  <a:schemeClr val="bg1"/>
                </a:solidFill>
              </a:rPr>
              <a:t>			</a:t>
            </a:r>
          </a:p>
          <a:p>
            <a:pPr lvl="0">
              <a:lnSpc>
                <a:spcPct val="150000"/>
              </a:lnSpc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endParaRPr lang="en-CA" sz="32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6" y="1290818"/>
            <a:ext cx="2361574" cy="11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4" y="202407"/>
            <a:ext cx="4961335" cy="63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" y="202407"/>
            <a:ext cx="2565432" cy="3374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0924" y="2086708"/>
            <a:ext cx="7057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A Testimony of Healing Grace</a:t>
            </a:r>
          </a:p>
          <a:p>
            <a:endParaRPr lang="en-CA" sz="3200" dirty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			Steve Morris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9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" y="1304924"/>
            <a:ext cx="11222966" cy="5467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5775" y="6010275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Genesis 1:26 - 31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8517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5169" y="1290818"/>
            <a:ext cx="803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CA" sz="2800" dirty="0" smtClean="0">
                <a:solidFill>
                  <a:schemeClr val="bg1"/>
                </a:solidFill>
              </a:rPr>
              <a:t>  </a:t>
            </a:r>
            <a:r>
              <a:rPr lang="en-CA" sz="3600" dirty="0" smtClean="0">
                <a:solidFill>
                  <a:schemeClr val="bg1"/>
                </a:solidFill>
              </a:rPr>
              <a:t>Relational Beings; </a:t>
            </a:r>
            <a:r>
              <a:rPr lang="en-CA" sz="3600" dirty="0">
                <a:solidFill>
                  <a:schemeClr val="bg1"/>
                </a:solidFill>
              </a:rPr>
              <a:t>capacity for </a:t>
            </a:r>
            <a:r>
              <a:rPr lang="en-CA" sz="3600" dirty="0" smtClean="0">
                <a:solidFill>
                  <a:schemeClr val="bg1"/>
                </a:solidFill>
              </a:rPr>
              <a:t>intimacy.</a:t>
            </a:r>
            <a:endParaRPr lang="en-CA" sz="36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CA" sz="3600" dirty="0" smtClean="0">
                <a:solidFill>
                  <a:schemeClr val="bg1"/>
                </a:solidFill>
              </a:rPr>
              <a:t>  Sexual Beings; male </a:t>
            </a:r>
            <a:r>
              <a:rPr lang="en-CA" sz="3600" dirty="0">
                <a:solidFill>
                  <a:schemeClr val="bg1"/>
                </a:solidFill>
              </a:rPr>
              <a:t>and </a:t>
            </a:r>
            <a:r>
              <a:rPr lang="en-CA" sz="3600" dirty="0" smtClean="0">
                <a:solidFill>
                  <a:schemeClr val="bg1"/>
                </a:solidFill>
              </a:rPr>
              <a:t>female. </a:t>
            </a:r>
            <a:endParaRPr lang="en-CA" sz="36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6" y="1290818"/>
            <a:ext cx="2361574" cy="11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5169" y="1290818"/>
            <a:ext cx="80334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CA" sz="3600" dirty="0" smtClean="0">
                <a:solidFill>
                  <a:schemeClr val="bg1"/>
                </a:solidFill>
              </a:rPr>
              <a:t>Scripture Reading: Genesis 2:18 - 25 </a:t>
            </a:r>
            <a:endParaRPr lang="en-CA" sz="36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6" y="1290818"/>
            <a:ext cx="2361574" cy="11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8" y="1290818"/>
            <a:ext cx="11737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Statement of Beliefs:</a:t>
            </a:r>
            <a:endParaRPr lang="en-CA" sz="3200" dirty="0" smtClean="0">
              <a:solidFill>
                <a:schemeClr val="bg1"/>
              </a:solidFill>
            </a:endParaRPr>
          </a:p>
          <a:p>
            <a:pPr lvl="1"/>
            <a:r>
              <a:rPr lang="en-CA" sz="3200" i="1" dirty="0" smtClean="0">
                <a:solidFill>
                  <a:schemeClr val="bg1"/>
                </a:solidFill>
              </a:rPr>
              <a:t>6.1 - </a:t>
            </a:r>
            <a:r>
              <a:rPr lang="en-US" sz="3200" i="1" dirty="0">
                <a:solidFill>
                  <a:schemeClr val="bg1"/>
                </a:solidFill>
              </a:rPr>
              <a:t>We believe the Bible teaches that marriage refers to the covenant relationship between one man and one woman, as instituted by God in the beginning, to the exclusion of all others. </a:t>
            </a:r>
            <a:r>
              <a:rPr lang="en-US" sz="3200" i="1" dirty="0" smtClean="0">
                <a:solidFill>
                  <a:schemeClr val="bg1"/>
                </a:solidFill>
              </a:rPr>
              <a:t>							(</a:t>
            </a:r>
            <a:r>
              <a:rPr lang="en-US" sz="3200" i="1" dirty="0">
                <a:solidFill>
                  <a:schemeClr val="bg1"/>
                </a:solidFill>
              </a:rPr>
              <a:t>Gen 2:20f)</a:t>
            </a:r>
            <a:endParaRPr lang="en-CA" sz="3200" dirty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6.2 - </a:t>
            </a:r>
            <a:r>
              <a:rPr lang="en-US" sz="3200" i="1" dirty="0">
                <a:solidFill>
                  <a:schemeClr val="bg1"/>
                </a:solidFill>
              </a:rPr>
              <a:t>We affirm the family as the basic unit of society and seek to preserve its integrity and stability (</a:t>
            </a:r>
            <a:r>
              <a:rPr lang="en-US" sz="3200" i="1" dirty="0" smtClean="0">
                <a:solidFill>
                  <a:schemeClr val="bg1"/>
                </a:solidFill>
              </a:rPr>
              <a:t>Gen </a:t>
            </a:r>
            <a:r>
              <a:rPr lang="en-US" sz="3200" i="1" dirty="0">
                <a:solidFill>
                  <a:schemeClr val="bg1"/>
                </a:solidFill>
              </a:rPr>
              <a:t>2:21-25; </a:t>
            </a:r>
            <a:r>
              <a:rPr lang="en-US" sz="3200" i="1" dirty="0" err="1" smtClean="0">
                <a:solidFill>
                  <a:schemeClr val="bg1"/>
                </a:solidFill>
              </a:rPr>
              <a:t>Eph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6:1-4).</a:t>
            </a:r>
            <a:endParaRPr lang="en-CA" sz="3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CA" sz="3200" dirty="0">
              <a:solidFill>
                <a:schemeClr val="bg1"/>
              </a:solidFill>
            </a:endParaRPr>
          </a:p>
          <a:p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675" y="1806634"/>
            <a:ext cx="110814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Genius of God’s Design for </a:t>
            </a:r>
            <a:r>
              <a:rPr lang="en-US" sz="3200" dirty="0" smtClean="0">
                <a:solidFill>
                  <a:schemeClr val="bg1"/>
                </a:solidFill>
              </a:rPr>
              <a:t>Marriage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Glue of God’s Design for </a:t>
            </a:r>
            <a:r>
              <a:rPr lang="en-US" sz="3200" dirty="0" smtClean="0">
                <a:solidFill>
                  <a:schemeClr val="bg1"/>
                </a:solidFill>
              </a:rPr>
              <a:t>Marriage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Genocide of God’s Design for Marriage</a:t>
            </a:r>
            <a:endParaRPr lang="en-CA" sz="3200" dirty="0">
              <a:solidFill>
                <a:schemeClr val="bg1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CA" sz="3200" dirty="0">
                <a:solidFill>
                  <a:schemeClr val="bg1"/>
                </a:solidFill>
              </a:rPr>
              <a:t>The Goal of God’s Design for Marriage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 </a:t>
            </a:r>
            <a:endParaRPr lang="en-CA" sz="3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5138" y="1515774"/>
            <a:ext cx="116292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 God’s image, as well as His covenant 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love.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 the problem of Adam’s deep loneliness. 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relationship of the deepest earthly 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intimacy.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stable procreation in the security of a loving relationship.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maleness and femaleness to boys and 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girls.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248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Janke</dc:creator>
  <cp:lastModifiedBy>Terry Janke</cp:lastModifiedBy>
  <cp:revision>17</cp:revision>
  <dcterms:created xsi:type="dcterms:W3CDTF">2020-01-08T20:30:31Z</dcterms:created>
  <dcterms:modified xsi:type="dcterms:W3CDTF">2020-01-11T17:18:38Z</dcterms:modified>
</cp:coreProperties>
</file>