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75" r:id="rId8"/>
    <p:sldId id="262" r:id="rId9"/>
    <p:sldId id="264" r:id="rId10"/>
    <p:sldId id="276" r:id="rId11"/>
    <p:sldId id="265" r:id="rId12"/>
    <p:sldId id="277" r:id="rId13"/>
    <p:sldId id="278" r:id="rId14"/>
    <p:sldId id="279" r:id="rId15"/>
    <p:sldId id="280" r:id="rId16"/>
    <p:sldId id="281" r:id="rId17"/>
    <p:sldId id="263" r:id="rId18"/>
    <p:sldId id="267" r:id="rId19"/>
    <p:sldId id="269" r:id="rId20"/>
    <p:sldId id="268" r:id="rId21"/>
    <p:sldId id="270" r:id="rId22"/>
    <p:sldId id="271" r:id="rId23"/>
    <p:sldId id="272" r:id="rId24"/>
    <p:sldId id="283" r:id="rId25"/>
    <p:sldId id="273" r:id="rId26"/>
    <p:sldId id="282"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1AF295-C1E7-4856-9403-6D088D50F3A3}"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32112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1AF295-C1E7-4856-9403-6D088D50F3A3}"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99468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1AF295-C1E7-4856-9403-6D088D50F3A3}"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12865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1AF295-C1E7-4856-9403-6D088D50F3A3}"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4323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AF295-C1E7-4856-9403-6D088D50F3A3}" type="datetimeFigureOut">
              <a:rPr lang="en-CA" smtClean="0"/>
              <a:t>2020-01-24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362332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1AF295-C1E7-4856-9403-6D088D50F3A3}" type="datetimeFigureOut">
              <a:rPr lang="en-CA" smtClean="0"/>
              <a:t>2020-01-24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118116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1AF295-C1E7-4856-9403-6D088D50F3A3}" type="datetimeFigureOut">
              <a:rPr lang="en-CA" smtClean="0"/>
              <a:t>2020-01-24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237613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1AF295-C1E7-4856-9403-6D088D50F3A3}" type="datetimeFigureOut">
              <a:rPr lang="en-CA" smtClean="0"/>
              <a:t>2020-01-24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132708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AF295-C1E7-4856-9403-6D088D50F3A3}" type="datetimeFigureOut">
              <a:rPr lang="en-CA" smtClean="0"/>
              <a:t>2020-01-24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131632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AF295-C1E7-4856-9403-6D088D50F3A3}" type="datetimeFigureOut">
              <a:rPr lang="en-CA" smtClean="0"/>
              <a:t>2020-01-24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121277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AF295-C1E7-4856-9403-6D088D50F3A3}" type="datetimeFigureOut">
              <a:rPr lang="en-CA" smtClean="0"/>
              <a:t>2020-01-24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2CB13B-2383-4AB7-9FA3-9EA4B66B2C2F}" type="slidenum">
              <a:rPr lang="en-CA" smtClean="0"/>
              <a:t>‹#›</a:t>
            </a:fld>
            <a:endParaRPr lang="en-CA"/>
          </a:p>
        </p:txBody>
      </p:sp>
    </p:spTree>
    <p:extLst>
      <p:ext uri="{BB962C8B-B14F-4D97-AF65-F5344CB8AC3E}">
        <p14:creationId xmlns:p14="http://schemas.microsoft.com/office/powerpoint/2010/main" val="414404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AF295-C1E7-4856-9403-6D088D50F3A3}" type="datetimeFigureOut">
              <a:rPr lang="en-CA" smtClean="0"/>
              <a:t>2020-01-24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CB13B-2383-4AB7-9FA3-9EA4B66B2C2F}" type="slidenum">
              <a:rPr lang="en-CA" smtClean="0"/>
              <a:t>‹#›</a:t>
            </a:fld>
            <a:endParaRPr lang="en-CA"/>
          </a:p>
        </p:txBody>
      </p:sp>
    </p:spTree>
    <p:extLst>
      <p:ext uri="{BB962C8B-B14F-4D97-AF65-F5344CB8AC3E}">
        <p14:creationId xmlns:p14="http://schemas.microsoft.com/office/powerpoint/2010/main" val="45200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582811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2377440" y="1799924"/>
            <a:ext cx="7575082" cy="707886"/>
          </a:xfrm>
          <a:prstGeom prst="rect">
            <a:avLst/>
          </a:prstGeom>
          <a:noFill/>
        </p:spPr>
        <p:txBody>
          <a:bodyPr wrap="square" rtlCol="0">
            <a:spAutoFit/>
          </a:bodyPr>
          <a:lstStyle/>
          <a:p>
            <a:r>
              <a:rPr lang="en-CA" sz="4000" dirty="0" smtClean="0">
                <a:solidFill>
                  <a:schemeClr val="bg1"/>
                </a:solidFill>
              </a:rPr>
              <a:t>Scripture Reading: Genesis 4:1 - 16</a:t>
            </a:r>
            <a:endParaRPr lang="en-CA" sz="4000" dirty="0">
              <a:solidFill>
                <a:schemeClr val="bg1"/>
              </a:solidFill>
            </a:endParaRPr>
          </a:p>
        </p:txBody>
      </p:sp>
    </p:spTree>
    <p:extLst>
      <p:ext uri="{BB962C8B-B14F-4D97-AF65-F5344CB8AC3E}">
        <p14:creationId xmlns:p14="http://schemas.microsoft.com/office/powerpoint/2010/main" val="142211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750771" y="317633"/>
            <a:ext cx="10953549" cy="1569660"/>
          </a:xfrm>
          <a:prstGeom prst="rect">
            <a:avLst/>
          </a:prstGeom>
          <a:noFill/>
        </p:spPr>
        <p:txBody>
          <a:bodyPr wrap="square" rtlCol="0">
            <a:spAutoFit/>
          </a:bodyPr>
          <a:lstStyle/>
          <a:p>
            <a:pPr lvl="0"/>
            <a:r>
              <a:rPr lang="en-CA" sz="3200" u="sng" dirty="0" smtClean="0">
                <a:solidFill>
                  <a:schemeClr val="bg1"/>
                </a:solidFill>
              </a:rPr>
              <a:t>I.  Content</a:t>
            </a:r>
            <a:r>
              <a:rPr lang="en-CA" sz="3200" u="sng" dirty="0">
                <a:solidFill>
                  <a:schemeClr val="bg1"/>
                </a:solidFill>
              </a:rPr>
              <a:t>: The Historical Significance of the Passage</a:t>
            </a:r>
            <a:r>
              <a:rPr lang="en-CA" sz="3200" dirty="0">
                <a:solidFill>
                  <a:schemeClr val="bg1"/>
                </a:solidFill>
              </a:rPr>
              <a:t> </a:t>
            </a:r>
          </a:p>
          <a:p>
            <a:pPr lvl="0"/>
            <a:endParaRPr lang="en-CA" sz="3200" u="sng" dirty="0" smtClean="0">
              <a:solidFill>
                <a:schemeClr val="bg1"/>
              </a:solidFill>
            </a:endParaRPr>
          </a:p>
          <a:p>
            <a:r>
              <a:rPr lang="en-CA" sz="3200" dirty="0">
                <a:solidFill>
                  <a:schemeClr val="bg1"/>
                </a:solidFill>
              </a:rPr>
              <a:t> </a:t>
            </a:r>
          </a:p>
        </p:txBody>
      </p:sp>
    </p:spTree>
    <p:extLst>
      <p:ext uri="{BB962C8B-B14F-4D97-AF65-F5344CB8AC3E}">
        <p14:creationId xmlns:p14="http://schemas.microsoft.com/office/powerpoint/2010/main" val="36691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750771" y="317633"/>
            <a:ext cx="10953549" cy="2554545"/>
          </a:xfrm>
          <a:prstGeom prst="rect">
            <a:avLst/>
          </a:prstGeom>
          <a:noFill/>
        </p:spPr>
        <p:txBody>
          <a:bodyPr wrap="square" rtlCol="0">
            <a:spAutoFit/>
          </a:bodyPr>
          <a:lstStyle/>
          <a:p>
            <a:pPr lvl="0"/>
            <a:r>
              <a:rPr lang="en-CA" sz="3200" u="sng" dirty="0" smtClean="0">
                <a:solidFill>
                  <a:schemeClr val="bg1"/>
                </a:solidFill>
              </a:rPr>
              <a:t>I.  Content</a:t>
            </a:r>
            <a:r>
              <a:rPr lang="en-CA" sz="3200" u="sng" dirty="0">
                <a:solidFill>
                  <a:schemeClr val="bg1"/>
                </a:solidFill>
              </a:rPr>
              <a:t>: The Historical Significance of the Passage</a:t>
            </a:r>
            <a:r>
              <a:rPr lang="en-CA" sz="3200" dirty="0">
                <a:solidFill>
                  <a:schemeClr val="bg1"/>
                </a:solidFill>
              </a:rPr>
              <a:t> </a:t>
            </a:r>
          </a:p>
          <a:p>
            <a:pPr lvl="0"/>
            <a:endParaRPr lang="en-CA" sz="3200" u="sng" dirty="0" smtClean="0">
              <a:solidFill>
                <a:schemeClr val="bg1"/>
              </a:solidFill>
            </a:endParaRPr>
          </a:p>
          <a:p>
            <a:pPr marL="457200" lvl="0" indent="-457200">
              <a:buFont typeface="Courier New" panose="02070309020205020404" pitchFamily="49" charset="0"/>
              <a:buChar char="o"/>
            </a:pPr>
            <a:r>
              <a:rPr lang="en-CA" sz="3200" dirty="0" smtClean="0">
                <a:solidFill>
                  <a:schemeClr val="bg1"/>
                </a:solidFill>
              </a:rPr>
              <a:t>First </a:t>
            </a:r>
            <a:r>
              <a:rPr lang="en-CA" sz="3200" dirty="0">
                <a:solidFill>
                  <a:schemeClr val="bg1"/>
                </a:solidFill>
              </a:rPr>
              <a:t>Giving of a Human Life (4:1 – 2)</a:t>
            </a:r>
          </a:p>
          <a:p>
            <a:r>
              <a:rPr lang="en-CA" sz="3200" dirty="0">
                <a:solidFill>
                  <a:schemeClr val="bg1"/>
                </a:solidFill>
              </a:rPr>
              <a:t> </a:t>
            </a:r>
          </a:p>
          <a:p>
            <a:r>
              <a:rPr lang="en-CA" sz="3200" dirty="0">
                <a:solidFill>
                  <a:schemeClr val="bg1"/>
                </a:solidFill>
              </a:rPr>
              <a:t> </a:t>
            </a:r>
          </a:p>
        </p:txBody>
      </p:sp>
    </p:spTree>
    <p:extLst>
      <p:ext uri="{BB962C8B-B14F-4D97-AF65-F5344CB8AC3E}">
        <p14:creationId xmlns:p14="http://schemas.microsoft.com/office/powerpoint/2010/main" val="372033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750771" y="317633"/>
            <a:ext cx="10953549" cy="3539430"/>
          </a:xfrm>
          <a:prstGeom prst="rect">
            <a:avLst/>
          </a:prstGeom>
          <a:noFill/>
        </p:spPr>
        <p:txBody>
          <a:bodyPr wrap="square" rtlCol="0">
            <a:spAutoFit/>
          </a:bodyPr>
          <a:lstStyle/>
          <a:p>
            <a:pPr lvl="0"/>
            <a:r>
              <a:rPr lang="en-CA" sz="3200" u="sng" dirty="0" smtClean="0">
                <a:solidFill>
                  <a:schemeClr val="bg1"/>
                </a:solidFill>
              </a:rPr>
              <a:t>I.  Content</a:t>
            </a:r>
            <a:r>
              <a:rPr lang="en-CA" sz="3200" u="sng" dirty="0">
                <a:solidFill>
                  <a:schemeClr val="bg1"/>
                </a:solidFill>
              </a:rPr>
              <a:t>: The Historical Significance of the Passage</a:t>
            </a:r>
            <a:r>
              <a:rPr lang="en-CA" sz="3200" dirty="0">
                <a:solidFill>
                  <a:schemeClr val="bg1"/>
                </a:solidFill>
              </a:rPr>
              <a:t> </a:t>
            </a:r>
          </a:p>
          <a:p>
            <a:pPr lvl="0"/>
            <a:endParaRPr lang="en-CA" sz="3200" u="sng" dirty="0" smtClean="0">
              <a:solidFill>
                <a:schemeClr val="bg1"/>
              </a:solidFill>
            </a:endParaRPr>
          </a:p>
          <a:p>
            <a:pPr marL="457200" lvl="0" indent="-457200">
              <a:buFont typeface="Courier New" panose="02070309020205020404" pitchFamily="49" charset="0"/>
              <a:buChar char="o"/>
            </a:pPr>
            <a:r>
              <a:rPr lang="en-CA" sz="3200" dirty="0" smtClean="0">
                <a:solidFill>
                  <a:schemeClr val="bg1"/>
                </a:solidFill>
              </a:rPr>
              <a:t>First </a:t>
            </a:r>
            <a:r>
              <a:rPr lang="en-CA" sz="3200" dirty="0">
                <a:solidFill>
                  <a:schemeClr val="bg1"/>
                </a:solidFill>
              </a:rPr>
              <a:t>Giving of a Human Life (4:1 – 2)</a:t>
            </a:r>
          </a:p>
          <a:p>
            <a:r>
              <a:rPr lang="en-CA" sz="3200" dirty="0">
                <a:solidFill>
                  <a:schemeClr val="bg1"/>
                </a:solidFill>
              </a:rPr>
              <a:t> </a:t>
            </a:r>
          </a:p>
          <a:p>
            <a:pPr marL="457200" lvl="0" indent="-457200">
              <a:buFont typeface="Courier New" panose="02070309020205020404" pitchFamily="49" charset="0"/>
              <a:buChar char="o"/>
            </a:pPr>
            <a:r>
              <a:rPr lang="en-CA" sz="3200" dirty="0">
                <a:solidFill>
                  <a:schemeClr val="bg1"/>
                </a:solidFill>
              </a:rPr>
              <a:t>First Offering made to God (4:3 – 7)</a:t>
            </a:r>
          </a:p>
          <a:p>
            <a:endParaRPr lang="en-CA" sz="3200" dirty="0">
              <a:solidFill>
                <a:schemeClr val="bg1"/>
              </a:solidFill>
            </a:endParaRPr>
          </a:p>
          <a:p>
            <a:r>
              <a:rPr lang="en-CA" sz="3200" dirty="0">
                <a:solidFill>
                  <a:schemeClr val="bg1"/>
                </a:solidFill>
              </a:rPr>
              <a:t> </a:t>
            </a:r>
          </a:p>
        </p:txBody>
      </p:sp>
    </p:spTree>
    <p:extLst>
      <p:ext uri="{BB962C8B-B14F-4D97-AF65-F5344CB8AC3E}">
        <p14:creationId xmlns:p14="http://schemas.microsoft.com/office/powerpoint/2010/main" val="182138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750771" y="317633"/>
            <a:ext cx="10953549" cy="4031873"/>
          </a:xfrm>
          <a:prstGeom prst="rect">
            <a:avLst/>
          </a:prstGeom>
          <a:noFill/>
        </p:spPr>
        <p:txBody>
          <a:bodyPr wrap="square" rtlCol="0">
            <a:spAutoFit/>
          </a:bodyPr>
          <a:lstStyle/>
          <a:p>
            <a:pPr lvl="0"/>
            <a:r>
              <a:rPr lang="en-CA" sz="3200" u="sng" dirty="0" smtClean="0">
                <a:solidFill>
                  <a:schemeClr val="bg1"/>
                </a:solidFill>
              </a:rPr>
              <a:t>I.  Content</a:t>
            </a:r>
            <a:r>
              <a:rPr lang="en-CA" sz="3200" u="sng" dirty="0">
                <a:solidFill>
                  <a:schemeClr val="bg1"/>
                </a:solidFill>
              </a:rPr>
              <a:t>: The Historical Significance of the Passage</a:t>
            </a:r>
            <a:r>
              <a:rPr lang="en-CA" sz="3200" dirty="0">
                <a:solidFill>
                  <a:schemeClr val="bg1"/>
                </a:solidFill>
              </a:rPr>
              <a:t> </a:t>
            </a:r>
          </a:p>
          <a:p>
            <a:pPr lvl="0"/>
            <a:endParaRPr lang="en-CA" sz="3200" u="sng" dirty="0" smtClean="0">
              <a:solidFill>
                <a:schemeClr val="bg1"/>
              </a:solidFill>
            </a:endParaRPr>
          </a:p>
          <a:p>
            <a:pPr marL="457200" lvl="0" indent="-457200">
              <a:buFont typeface="Courier New" panose="02070309020205020404" pitchFamily="49" charset="0"/>
              <a:buChar char="o"/>
            </a:pPr>
            <a:r>
              <a:rPr lang="en-CA" sz="3200" dirty="0" smtClean="0">
                <a:solidFill>
                  <a:schemeClr val="bg1"/>
                </a:solidFill>
              </a:rPr>
              <a:t>First </a:t>
            </a:r>
            <a:r>
              <a:rPr lang="en-CA" sz="3200" dirty="0">
                <a:solidFill>
                  <a:schemeClr val="bg1"/>
                </a:solidFill>
              </a:rPr>
              <a:t>Giving of a Human Life (4:1 – 2)</a:t>
            </a:r>
          </a:p>
          <a:p>
            <a:r>
              <a:rPr lang="en-CA" sz="3200" dirty="0">
                <a:solidFill>
                  <a:schemeClr val="bg1"/>
                </a:solidFill>
              </a:rPr>
              <a:t> </a:t>
            </a:r>
          </a:p>
          <a:p>
            <a:pPr marL="457200" lvl="0" indent="-457200">
              <a:buFont typeface="Courier New" panose="02070309020205020404" pitchFamily="49" charset="0"/>
              <a:buChar char="o"/>
            </a:pPr>
            <a:r>
              <a:rPr lang="en-CA" sz="3200" dirty="0">
                <a:solidFill>
                  <a:schemeClr val="bg1"/>
                </a:solidFill>
              </a:rPr>
              <a:t>First Offering made to God (4:3 – 7)</a:t>
            </a:r>
          </a:p>
          <a:p>
            <a:endParaRPr lang="en-CA" sz="3200" dirty="0">
              <a:solidFill>
                <a:schemeClr val="bg1"/>
              </a:solidFill>
            </a:endParaRPr>
          </a:p>
          <a:p>
            <a:pPr marL="457200" lvl="0" indent="-457200">
              <a:buFont typeface="Courier New" panose="02070309020205020404" pitchFamily="49" charset="0"/>
              <a:buChar char="o"/>
            </a:pPr>
            <a:r>
              <a:rPr lang="en-CA" sz="3200" dirty="0" smtClean="0">
                <a:solidFill>
                  <a:schemeClr val="bg1"/>
                </a:solidFill>
              </a:rPr>
              <a:t>First Taking of a Human Life (4:8 – 16)</a:t>
            </a:r>
          </a:p>
          <a:p>
            <a:r>
              <a:rPr lang="en-CA" sz="3200" dirty="0">
                <a:solidFill>
                  <a:schemeClr val="bg1"/>
                </a:solidFill>
              </a:rPr>
              <a:t> </a:t>
            </a:r>
          </a:p>
        </p:txBody>
      </p:sp>
    </p:spTree>
    <p:extLst>
      <p:ext uri="{BB962C8B-B14F-4D97-AF65-F5344CB8AC3E}">
        <p14:creationId xmlns:p14="http://schemas.microsoft.com/office/powerpoint/2010/main" val="381571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4052235" y="331229"/>
            <a:ext cx="7575307" cy="3046988"/>
          </a:xfrm>
          <a:prstGeom prst="rect">
            <a:avLst/>
          </a:prstGeom>
          <a:noFill/>
        </p:spPr>
        <p:txBody>
          <a:bodyPr wrap="square" rtlCol="0">
            <a:spAutoFit/>
          </a:bodyPr>
          <a:lstStyle/>
          <a:p>
            <a:pPr lvl="0"/>
            <a:endParaRPr lang="en-CA" sz="3200" u="sng" dirty="0" smtClean="0">
              <a:solidFill>
                <a:schemeClr val="bg1"/>
              </a:solidFill>
            </a:endParaRPr>
          </a:p>
          <a:p>
            <a:pPr marL="457200" lvl="0" indent="-457200">
              <a:buFont typeface="Courier New" panose="02070309020205020404" pitchFamily="49" charset="0"/>
              <a:buChar char="o"/>
            </a:pPr>
            <a:r>
              <a:rPr lang="en-CA" sz="3200" dirty="0" smtClean="0">
                <a:solidFill>
                  <a:schemeClr val="bg1"/>
                </a:solidFill>
              </a:rPr>
              <a:t>http</a:t>
            </a:r>
            <a:r>
              <a:rPr lang="en-CA" sz="3200" dirty="0">
                <a:solidFill>
                  <a:schemeClr val="bg1"/>
                </a:solidFill>
              </a:rPr>
              <a:t>://www.whyteridgebaptist.ca/urgent-government-of-canada-opens-public-national-consultation-on-assisted-suicide-expansion/</a:t>
            </a:r>
            <a:endParaRPr lang="en-CA" sz="3200" dirty="0" smtClean="0">
              <a:solidFill>
                <a:schemeClr val="bg1"/>
              </a:solidFill>
            </a:endParaRPr>
          </a:p>
          <a:p>
            <a:r>
              <a:rPr lang="en-CA" sz="3200" dirty="0">
                <a:solidFill>
                  <a:schemeClr val="bg1"/>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73" y="148349"/>
            <a:ext cx="3735007" cy="2954956"/>
          </a:xfrm>
          <a:prstGeom prst="rect">
            <a:avLst/>
          </a:prstGeom>
        </p:spPr>
      </p:pic>
    </p:spTree>
    <p:extLst>
      <p:ext uri="{BB962C8B-B14F-4D97-AF65-F5344CB8AC3E}">
        <p14:creationId xmlns:p14="http://schemas.microsoft.com/office/powerpoint/2010/main" val="273250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750771" y="317633"/>
            <a:ext cx="10953549" cy="4031873"/>
          </a:xfrm>
          <a:prstGeom prst="rect">
            <a:avLst/>
          </a:prstGeom>
          <a:noFill/>
        </p:spPr>
        <p:txBody>
          <a:bodyPr wrap="square" rtlCol="0">
            <a:spAutoFit/>
          </a:bodyPr>
          <a:lstStyle/>
          <a:p>
            <a:pPr lvl="0"/>
            <a:r>
              <a:rPr lang="en-CA" sz="3200" u="sng" dirty="0" smtClean="0">
                <a:solidFill>
                  <a:schemeClr val="bg1"/>
                </a:solidFill>
              </a:rPr>
              <a:t>I.  Content</a:t>
            </a:r>
            <a:r>
              <a:rPr lang="en-CA" sz="3200" u="sng" dirty="0">
                <a:solidFill>
                  <a:schemeClr val="bg1"/>
                </a:solidFill>
              </a:rPr>
              <a:t>: The Historical Significance of the Passage</a:t>
            </a:r>
            <a:r>
              <a:rPr lang="en-CA" sz="3200" dirty="0">
                <a:solidFill>
                  <a:schemeClr val="bg1"/>
                </a:solidFill>
              </a:rPr>
              <a:t> </a:t>
            </a:r>
          </a:p>
          <a:p>
            <a:pPr lvl="0"/>
            <a:endParaRPr lang="en-CA" sz="3200" u="sng" dirty="0" smtClean="0">
              <a:solidFill>
                <a:schemeClr val="bg1"/>
              </a:solidFill>
            </a:endParaRPr>
          </a:p>
          <a:p>
            <a:pPr marL="457200" lvl="0" indent="-457200">
              <a:buFont typeface="Courier New" panose="02070309020205020404" pitchFamily="49" charset="0"/>
              <a:buChar char="o"/>
            </a:pPr>
            <a:r>
              <a:rPr lang="en-CA" sz="3200" dirty="0" smtClean="0">
                <a:solidFill>
                  <a:schemeClr val="bg1"/>
                </a:solidFill>
              </a:rPr>
              <a:t>First </a:t>
            </a:r>
            <a:r>
              <a:rPr lang="en-CA" sz="3200" dirty="0">
                <a:solidFill>
                  <a:schemeClr val="bg1"/>
                </a:solidFill>
              </a:rPr>
              <a:t>Giving of a Human Life (4:1 – 2)</a:t>
            </a:r>
          </a:p>
          <a:p>
            <a:r>
              <a:rPr lang="en-CA" sz="3200" dirty="0">
                <a:solidFill>
                  <a:schemeClr val="bg1"/>
                </a:solidFill>
              </a:rPr>
              <a:t> </a:t>
            </a:r>
          </a:p>
          <a:p>
            <a:pPr marL="457200" lvl="0" indent="-457200">
              <a:buFont typeface="Courier New" panose="02070309020205020404" pitchFamily="49" charset="0"/>
              <a:buChar char="o"/>
            </a:pPr>
            <a:r>
              <a:rPr lang="en-CA" sz="3200" dirty="0">
                <a:solidFill>
                  <a:schemeClr val="bg1"/>
                </a:solidFill>
              </a:rPr>
              <a:t>First Offering made to God (4:3 – 7)</a:t>
            </a:r>
          </a:p>
          <a:p>
            <a:endParaRPr lang="en-CA" sz="3200" dirty="0">
              <a:solidFill>
                <a:schemeClr val="bg1"/>
              </a:solidFill>
            </a:endParaRPr>
          </a:p>
          <a:p>
            <a:pPr marL="457200" lvl="0" indent="-457200">
              <a:buFont typeface="Courier New" panose="02070309020205020404" pitchFamily="49" charset="0"/>
              <a:buChar char="o"/>
            </a:pPr>
            <a:r>
              <a:rPr lang="en-CA" sz="3200" dirty="0" smtClean="0">
                <a:solidFill>
                  <a:schemeClr val="bg1"/>
                </a:solidFill>
              </a:rPr>
              <a:t>First Taking of a Human Life (4:8 – 16)</a:t>
            </a:r>
          </a:p>
          <a:p>
            <a:r>
              <a:rPr lang="en-CA" sz="3200" dirty="0">
                <a:solidFill>
                  <a:schemeClr val="bg1"/>
                </a:solidFill>
              </a:rPr>
              <a:t> </a:t>
            </a:r>
          </a:p>
        </p:txBody>
      </p:sp>
    </p:spTree>
    <p:extLst>
      <p:ext uri="{BB962C8B-B14F-4D97-AF65-F5344CB8AC3E}">
        <p14:creationId xmlns:p14="http://schemas.microsoft.com/office/powerpoint/2010/main" val="284546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1280160" y="676656"/>
            <a:ext cx="9272016" cy="2862322"/>
          </a:xfrm>
          <a:prstGeom prst="rect">
            <a:avLst/>
          </a:prstGeom>
          <a:noFill/>
        </p:spPr>
        <p:txBody>
          <a:bodyPr wrap="square" rtlCol="0">
            <a:spAutoFit/>
          </a:bodyPr>
          <a:lstStyle/>
          <a:p>
            <a:r>
              <a:rPr lang="en-CA" sz="3200" i="1" dirty="0" smtClean="0">
                <a:solidFill>
                  <a:schemeClr val="bg1"/>
                </a:solidFill>
              </a:rPr>
              <a:t>Adam </a:t>
            </a:r>
            <a:r>
              <a:rPr lang="en-CA" sz="3200" i="1" dirty="0">
                <a:solidFill>
                  <a:schemeClr val="bg1"/>
                </a:solidFill>
              </a:rPr>
              <a:t>and Eve wanted some corner in the universe of which they could say to God, ‘This is our business, not yours.’ But there is no such corner. </a:t>
            </a:r>
            <a:endParaRPr lang="en-CA" sz="3200" i="1" dirty="0" smtClean="0">
              <a:solidFill>
                <a:schemeClr val="bg1"/>
              </a:solidFill>
            </a:endParaRPr>
          </a:p>
          <a:p>
            <a:r>
              <a:rPr lang="en-CA" sz="2800" i="1" dirty="0">
                <a:solidFill>
                  <a:schemeClr val="bg1"/>
                </a:solidFill>
              </a:rPr>
              <a:t>	</a:t>
            </a:r>
            <a:r>
              <a:rPr lang="en-CA" sz="2800" i="1" dirty="0" smtClean="0">
                <a:solidFill>
                  <a:schemeClr val="bg1"/>
                </a:solidFill>
              </a:rPr>
              <a:t>			   </a:t>
            </a:r>
          </a:p>
          <a:p>
            <a:r>
              <a:rPr lang="en-CA" sz="2800" i="1" dirty="0">
                <a:solidFill>
                  <a:schemeClr val="bg1"/>
                </a:solidFill>
              </a:rPr>
              <a:t>	</a:t>
            </a:r>
            <a:r>
              <a:rPr lang="en-CA" sz="2800" i="1" dirty="0" smtClean="0">
                <a:solidFill>
                  <a:schemeClr val="bg1"/>
                </a:solidFill>
              </a:rPr>
              <a:t>			C. S. Lewis, </a:t>
            </a:r>
            <a:r>
              <a:rPr lang="en-CA" sz="2800" i="1" u="sng" dirty="0">
                <a:solidFill>
                  <a:schemeClr val="bg1"/>
                </a:solidFill>
              </a:rPr>
              <a:t>The Problem of Pain)</a:t>
            </a:r>
            <a:endParaRPr lang="en-CA" sz="28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128815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1280160" y="676656"/>
            <a:ext cx="9272016" cy="3354765"/>
          </a:xfrm>
          <a:prstGeom prst="rect">
            <a:avLst/>
          </a:prstGeom>
          <a:noFill/>
        </p:spPr>
        <p:txBody>
          <a:bodyPr wrap="square" rtlCol="0">
            <a:spAutoFit/>
          </a:bodyPr>
          <a:lstStyle/>
          <a:p>
            <a:r>
              <a:rPr lang="en-CA" sz="3200" i="1" dirty="0" smtClean="0">
                <a:solidFill>
                  <a:schemeClr val="bg1"/>
                </a:solidFill>
              </a:rPr>
              <a:t>Sin </a:t>
            </a:r>
            <a:r>
              <a:rPr lang="en-CA" sz="3200" i="1" dirty="0">
                <a:solidFill>
                  <a:schemeClr val="bg1"/>
                </a:solidFill>
              </a:rPr>
              <a:t>is </a:t>
            </a:r>
            <a:r>
              <a:rPr lang="en-CA" sz="3200" i="1" dirty="0" smtClean="0">
                <a:solidFill>
                  <a:schemeClr val="bg1"/>
                </a:solidFill>
              </a:rPr>
              <a:t>man </a:t>
            </a:r>
            <a:r>
              <a:rPr lang="en-CA" sz="3200" i="1" dirty="0">
                <a:solidFill>
                  <a:schemeClr val="bg1"/>
                </a:solidFill>
              </a:rPr>
              <a:t>saying to God throughout life, ‘Go away and leave me alone. Hell is God finally saying to man, ‘You may have your wish’. It is God leaving man to himself, as man has chosen.’ </a:t>
            </a:r>
            <a:endParaRPr lang="en-CA" sz="3200" i="1" dirty="0" smtClean="0">
              <a:solidFill>
                <a:schemeClr val="bg1"/>
              </a:solidFill>
            </a:endParaRPr>
          </a:p>
          <a:p>
            <a:r>
              <a:rPr lang="en-CA" sz="2800" i="1" dirty="0" smtClean="0">
                <a:solidFill>
                  <a:schemeClr val="bg1"/>
                </a:solidFill>
              </a:rPr>
              <a:t>			</a:t>
            </a:r>
          </a:p>
          <a:p>
            <a:r>
              <a:rPr lang="en-CA" sz="2800" i="1" dirty="0">
                <a:solidFill>
                  <a:schemeClr val="bg1"/>
                </a:solidFill>
              </a:rPr>
              <a:t>	</a:t>
            </a:r>
            <a:r>
              <a:rPr lang="en-CA" sz="2800" i="1" dirty="0" smtClean="0">
                <a:solidFill>
                  <a:schemeClr val="bg1"/>
                </a:solidFill>
              </a:rPr>
              <a:t>		Millard Erickson, </a:t>
            </a:r>
            <a:r>
              <a:rPr lang="en-CA" sz="2800" i="1" u="sng" dirty="0">
                <a:solidFill>
                  <a:schemeClr val="bg1"/>
                </a:solidFill>
              </a:rPr>
              <a:t>Fallen: A Theology of Sin)</a:t>
            </a:r>
            <a:endParaRPr lang="en-CA" sz="28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143274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594360" y="676656"/>
            <a:ext cx="10652760" cy="1077218"/>
          </a:xfrm>
          <a:prstGeom prst="rect">
            <a:avLst/>
          </a:prstGeom>
          <a:noFill/>
        </p:spPr>
        <p:txBody>
          <a:bodyPr wrap="square" rtlCol="0">
            <a:spAutoFit/>
          </a:bodyPr>
          <a:lstStyle/>
          <a:p>
            <a:r>
              <a:rPr lang="en-CA" sz="3200" u="sng" dirty="0" smtClean="0">
                <a:solidFill>
                  <a:schemeClr val="bg1"/>
                </a:solidFill>
              </a:rPr>
              <a:t>II. Intent</a:t>
            </a:r>
            <a:r>
              <a:rPr lang="en-CA" sz="3200" u="sng" dirty="0">
                <a:solidFill>
                  <a:schemeClr val="bg1"/>
                </a:solidFill>
              </a:rPr>
              <a:t>: The Theological Significance of the Passage</a:t>
            </a:r>
            <a:r>
              <a:rPr lang="en-CA" sz="3200" dirty="0">
                <a:solidFill>
                  <a:schemeClr val="bg1"/>
                </a:solidFill>
              </a:rPr>
              <a:t> </a:t>
            </a:r>
          </a:p>
          <a:p>
            <a:endParaRPr lang="en-CA" sz="3200" dirty="0">
              <a:solidFill>
                <a:schemeClr val="bg1"/>
              </a:solidFill>
            </a:endParaRPr>
          </a:p>
        </p:txBody>
      </p:sp>
    </p:spTree>
    <p:extLst>
      <p:ext uri="{BB962C8B-B14F-4D97-AF65-F5344CB8AC3E}">
        <p14:creationId xmlns:p14="http://schemas.microsoft.com/office/powerpoint/2010/main" val="165309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730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201168" y="283464"/>
            <a:ext cx="11769756" cy="4401205"/>
          </a:xfrm>
          <a:prstGeom prst="rect">
            <a:avLst/>
          </a:prstGeom>
          <a:noFill/>
        </p:spPr>
        <p:txBody>
          <a:bodyPr wrap="square" rtlCol="0">
            <a:spAutoFit/>
          </a:bodyPr>
          <a:lstStyle/>
          <a:p>
            <a:r>
              <a:rPr lang="en-CA" sz="3200" i="1" dirty="0" smtClean="0">
                <a:solidFill>
                  <a:schemeClr val="bg1"/>
                </a:solidFill>
              </a:rPr>
              <a:t>The </a:t>
            </a:r>
            <a:r>
              <a:rPr lang="en-CA" sz="3200" i="1" dirty="0">
                <a:solidFill>
                  <a:schemeClr val="bg1"/>
                </a:solidFill>
              </a:rPr>
              <a:t>author’s purpose is apparently to use the narrative of Cain and Abel to teach a lesson on the kind of worship that is pleasing to God. Worship that pleases God is that which springs from a pure heart. How does the narrative teach this? By allowing the reader to see, behind the scenes, the response of Cain… Rather than attempting to discover what was wrong with Cain’s offering, we would be better advised to note what was wrong with his heart.  </a:t>
            </a:r>
            <a:endParaRPr lang="en-CA" sz="3200" i="1" dirty="0" smtClean="0">
              <a:solidFill>
                <a:schemeClr val="bg1"/>
              </a:solidFill>
            </a:endParaRPr>
          </a:p>
          <a:p>
            <a:r>
              <a:rPr lang="en-CA" sz="2800" dirty="0" smtClean="0">
                <a:solidFill>
                  <a:schemeClr val="bg1"/>
                </a:solidFill>
              </a:rPr>
              <a:t>									John </a:t>
            </a:r>
            <a:r>
              <a:rPr lang="en-CA" sz="2800" dirty="0" err="1">
                <a:solidFill>
                  <a:schemeClr val="bg1"/>
                </a:solidFill>
              </a:rPr>
              <a:t>Sailhamer</a:t>
            </a:r>
            <a:endParaRPr lang="en-CA" sz="2800" dirty="0">
              <a:solidFill>
                <a:schemeClr val="bg1"/>
              </a:solidFill>
            </a:endParaRPr>
          </a:p>
          <a:p>
            <a:endParaRPr lang="en-CA" sz="2800" dirty="0">
              <a:solidFill>
                <a:schemeClr val="bg1"/>
              </a:solidFill>
            </a:endParaRPr>
          </a:p>
        </p:txBody>
      </p:sp>
    </p:spTree>
    <p:extLst>
      <p:ext uri="{BB962C8B-B14F-4D97-AF65-F5344CB8AC3E}">
        <p14:creationId xmlns:p14="http://schemas.microsoft.com/office/powerpoint/2010/main" val="4177937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231005" y="359023"/>
            <a:ext cx="11646570" cy="3293209"/>
          </a:xfrm>
          <a:prstGeom prst="rect">
            <a:avLst/>
          </a:prstGeom>
          <a:noFill/>
        </p:spPr>
        <p:txBody>
          <a:bodyPr wrap="square" rtlCol="0">
            <a:spAutoFit/>
          </a:bodyPr>
          <a:lstStyle/>
          <a:p>
            <a:r>
              <a:rPr lang="en-CA" sz="3200" u="sng" dirty="0" smtClean="0">
                <a:solidFill>
                  <a:schemeClr val="bg1"/>
                </a:solidFill>
              </a:rPr>
              <a:t>II. Intent</a:t>
            </a:r>
            <a:r>
              <a:rPr lang="en-CA" sz="3200" u="sng" dirty="0">
                <a:solidFill>
                  <a:schemeClr val="bg1"/>
                </a:solidFill>
              </a:rPr>
              <a:t>: The Theological Significance of the </a:t>
            </a:r>
            <a:r>
              <a:rPr lang="en-CA" sz="3200" u="sng" dirty="0" smtClean="0">
                <a:solidFill>
                  <a:schemeClr val="bg1"/>
                </a:solidFill>
              </a:rPr>
              <a:t>Passage</a:t>
            </a:r>
          </a:p>
          <a:p>
            <a:endParaRPr lang="en-CA" sz="3200" u="sng" dirty="0">
              <a:solidFill>
                <a:schemeClr val="bg1"/>
              </a:solidFill>
            </a:endParaRPr>
          </a:p>
          <a:p>
            <a:pPr marL="457200" indent="-457200">
              <a:lnSpc>
                <a:spcPct val="150000"/>
              </a:lnSpc>
              <a:buFont typeface="Courier New" panose="02070309020205020404" pitchFamily="49" charset="0"/>
              <a:buChar char="o"/>
            </a:pPr>
            <a:r>
              <a:rPr lang="en-CA" sz="3200" dirty="0">
                <a:solidFill>
                  <a:schemeClr val="bg1"/>
                </a:solidFill>
              </a:rPr>
              <a:t>We must learn to offer God our ‘first-fruits’, not just our </a:t>
            </a:r>
            <a:r>
              <a:rPr lang="en-CA" sz="3200" dirty="0" smtClean="0">
                <a:solidFill>
                  <a:schemeClr val="bg1"/>
                </a:solidFill>
              </a:rPr>
              <a:t>left-overs. </a:t>
            </a:r>
            <a:endParaRPr lang="en-CA" sz="3200" dirty="0">
              <a:solidFill>
                <a:schemeClr val="bg1"/>
              </a:solidFill>
            </a:endParaRPr>
          </a:p>
          <a:p>
            <a:r>
              <a:rPr lang="en-CA" sz="3200" i="1" dirty="0">
                <a:solidFill>
                  <a:schemeClr val="bg1"/>
                </a:solidFill>
              </a:rPr>
              <a:t> </a:t>
            </a:r>
            <a:endParaRPr lang="en-CA" sz="3200" dirty="0">
              <a:solidFill>
                <a:schemeClr val="bg1"/>
              </a:solidFill>
            </a:endParaRPr>
          </a:p>
          <a:p>
            <a:r>
              <a:rPr lang="en-CA" sz="3200" dirty="0" smtClean="0">
                <a:solidFill>
                  <a:schemeClr val="bg1"/>
                </a:solidFill>
              </a:rPr>
              <a:t> </a:t>
            </a:r>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2614035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231005" y="359023"/>
            <a:ext cx="11646570" cy="3539430"/>
          </a:xfrm>
          <a:prstGeom prst="rect">
            <a:avLst/>
          </a:prstGeom>
          <a:noFill/>
        </p:spPr>
        <p:txBody>
          <a:bodyPr wrap="square" rtlCol="0">
            <a:spAutoFit/>
          </a:bodyPr>
          <a:lstStyle/>
          <a:p>
            <a:r>
              <a:rPr lang="en-CA" sz="3200" u="sng" dirty="0" smtClean="0">
                <a:solidFill>
                  <a:schemeClr val="bg1"/>
                </a:solidFill>
              </a:rPr>
              <a:t>II. Intent</a:t>
            </a:r>
            <a:r>
              <a:rPr lang="en-CA" sz="3200" u="sng" dirty="0">
                <a:solidFill>
                  <a:schemeClr val="bg1"/>
                </a:solidFill>
              </a:rPr>
              <a:t>: The Theological Significance of the </a:t>
            </a:r>
            <a:r>
              <a:rPr lang="en-CA" sz="3200" u="sng" dirty="0" smtClean="0">
                <a:solidFill>
                  <a:schemeClr val="bg1"/>
                </a:solidFill>
              </a:rPr>
              <a:t>Passage</a:t>
            </a:r>
          </a:p>
          <a:p>
            <a:endParaRPr lang="en-CA" sz="3200" u="sng" dirty="0">
              <a:solidFill>
                <a:schemeClr val="bg1"/>
              </a:solidFill>
            </a:endParaRPr>
          </a:p>
          <a:p>
            <a:pPr marL="457200" indent="-457200">
              <a:lnSpc>
                <a:spcPct val="150000"/>
              </a:lnSpc>
              <a:buFont typeface="Courier New" panose="02070309020205020404" pitchFamily="49" charset="0"/>
              <a:buChar char="o"/>
            </a:pPr>
            <a:r>
              <a:rPr lang="en-CA" sz="3200" dirty="0">
                <a:solidFill>
                  <a:schemeClr val="bg1"/>
                </a:solidFill>
              </a:rPr>
              <a:t>We must learn to offer God our ‘first-fruits’, not just our </a:t>
            </a:r>
            <a:r>
              <a:rPr lang="en-CA" sz="3200" dirty="0" smtClean="0">
                <a:solidFill>
                  <a:schemeClr val="bg1"/>
                </a:solidFill>
              </a:rPr>
              <a:t>left-overs. </a:t>
            </a:r>
            <a:endParaRPr lang="en-CA" sz="3200" dirty="0">
              <a:solidFill>
                <a:schemeClr val="bg1"/>
              </a:solidFill>
            </a:endParaRPr>
          </a:p>
          <a:p>
            <a:pPr marL="457200" indent="-457200">
              <a:lnSpc>
                <a:spcPct val="150000"/>
              </a:lnSpc>
              <a:buFont typeface="Courier New" panose="02070309020205020404" pitchFamily="49" charset="0"/>
              <a:buChar char="o"/>
            </a:pPr>
            <a:r>
              <a:rPr lang="en-CA" sz="3200" dirty="0">
                <a:solidFill>
                  <a:schemeClr val="bg1"/>
                </a:solidFill>
              </a:rPr>
              <a:t>We must learn to offer God our hearts, not just our </a:t>
            </a:r>
            <a:r>
              <a:rPr lang="en-CA" sz="3200" dirty="0" smtClean="0">
                <a:solidFill>
                  <a:schemeClr val="bg1"/>
                </a:solidFill>
              </a:rPr>
              <a:t>offerings. </a:t>
            </a:r>
            <a:endParaRPr lang="en-CA" sz="3200" dirty="0">
              <a:solidFill>
                <a:schemeClr val="bg1"/>
              </a:solidFill>
            </a:endParaRPr>
          </a:p>
          <a:p>
            <a:r>
              <a:rPr lang="en-CA" sz="3200" dirty="0" smtClean="0">
                <a:solidFill>
                  <a:schemeClr val="bg1"/>
                </a:solidFill>
              </a:rPr>
              <a:t> </a:t>
            </a:r>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508259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231005" y="359023"/>
            <a:ext cx="11646570" cy="5509200"/>
          </a:xfrm>
          <a:prstGeom prst="rect">
            <a:avLst/>
          </a:prstGeom>
          <a:noFill/>
        </p:spPr>
        <p:txBody>
          <a:bodyPr wrap="square" rtlCol="0">
            <a:spAutoFit/>
          </a:bodyPr>
          <a:lstStyle/>
          <a:p>
            <a:r>
              <a:rPr lang="en-CA" sz="3200" u="sng" dirty="0" smtClean="0">
                <a:solidFill>
                  <a:schemeClr val="bg1"/>
                </a:solidFill>
              </a:rPr>
              <a:t>II. Intent</a:t>
            </a:r>
            <a:r>
              <a:rPr lang="en-CA" sz="3200" u="sng" dirty="0">
                <a:solidFill>
                  <a:schemeClr val="bg1"/>
                </a:solidFill>
              </a:rPr>
              <a:t>: The Theological Significance of the </a:t>
            </a:r>
            <a:r>
              <a:rPr lang="en-CA" sz="3200" u="sng" dirty="0" smtClean="0">
                <a:solidFill>
                  <a:schemeClr val="bg1"/>
                </a:solidFill>
              </a:rPr>
              <a:t>Passage</a:t>
            </a:r>
          </a:p>
          <a:p>
            <a:endParaRPr lang="en-CA" sz="3200" u="sng" dirty="0">
              <a:solidFill>
                <a:schemeClr val="bg1"/>
              </a:solidFill>
            </a:endParaRPr>
          </a:p>
          <a:p>
            <a:pPr marL="457200" indent="-457200">
              <a:lnSpc>
                <a:spcPct val="150000"/>
              </a:lnSpc>
              <a:buFont typeface="Courier New" panose="02070309020205020404" pitchFamily="49" charset="0"/>
              <a:buChar char="o"/>
            </a:pPr>
            <a:r>
              <a:rPr lang="en-CA" sz="3200" dirty="0">
                <a:solidFill>
                  <a:schemeClr val="bg1"/>
                </a:solidFill>
              </a:rPr>
              <a:t>We must learn to offer God our ‘first-fruits’, not just our </a:t>
            </a:r>
            <a:r>
              <a:rPr lang="en-CA" sz="3200" dirty="0" smtClean="0">
                <a:solidFill>
                  <a:schemeClr val="bg1"/>
                </a:solidFill>
              </a:rPr>
              <a:t>left-overs. </a:t>
            </a:r>
            <a:endParaRPr lang="en-CA" sz="3200" dirty="0">
              <a:solidFill>
                <a:schemeClr val="bg1"/>
              </a:solidFill>
            </a:endParaRPr>
          </a:p>
          <a:p>
            <a:pPr marL="457200" indent="-457200">
              <a:lnSpc>
                <a:spcPct val="150000"/>
              </a:lnSpc>
              <a:buFont typeface="Courier New" panose="02070309020205020404" pitchFamily="49" charset="0"/>
              <a:buChar char="o"/>
            </a:pPr>
            <a:r>
              <a:rPr lang="en-CA" sz="3200" dirty="0">
                <a:solidFill>
                  <a:schemeClr val="bg1"/>
                </a:solidFill>
              </a:rPr>
              <a:t>We must learn to offer God our hearts, not just our </a:t>
            </a:r>
            <a:r>
              <a:rPr lang="en-CA" sz="3200" dirty="0" smtClean="0">
                <a:solidFill>
                  <a:schemeClr val="bg1"/>
                </a:solidFill>
              </a:rPr>
              <a:t>offerings. </a:t>
            </a:r>
            <a:endParaRPr lang="en-CA" sz="3200" dirty="0">
              <a:solidFill>
                <a:schemeClr val="bg1"/>
              </a:solidFill>
            </a:endParaRPr>
          </a:p>
          <a:p>
            <a:pPr marL="457200" indent="-457200">
              <a:lnSpc>
                <a:spcPct val="150000"/>
              </a:lnSpc>
              <a:buFont typeface="Courier New" panose="02070309020205020404" pitchFamily="49" charset="0"/>
              <a:buChar char="o"/>
            </a:pPr>
            <a:r>
              <a:rPr lang="en-CA" sz="3200" dirty="0">
                <a:solidFill>
                  <a:schemeClr val="bg1"/>
                </a:solidFill>
              </a:rPr>
              <a:t>We will be ‘spiritual wanderers’ far from </a:t>
            </a:r>
            <a:r>
              <a:rPr lang="en-CA" sz="3200" dirty="0" smtClean="0">
                <a:solidFill>
                  <a:schemeClr val="bg1"/>
                </a:solidFill>
              </a:rPr>
              <a:t>God, </a:t>
            </a:r>
            <a:r>
              <a:rPr lang="en-CA" sz="3200" dirty="0">
                <a:solidFill>
                  <a:schemeClr val="bg1"/>
                </a:solidFill>
              </a:rPr>
              <a:t>unless we take responsibility for our </a:t>
            </a:r>
            <a:r>
              <a:rPr lang="en-CA" sz="3200" dirty="0" smtClean="0">
                <a:solidFill>
                  <a:schemeClr val="bg1"/>
                </a:solidFill>
              </a:rPr>
              <a:t>sin. </a:t>
            </a:r>
            <a:endParaRPr lang="en-CA" sz="3200" dirty="0">
              <a:solidFill>
                <a:schemeClr val="bg1"/>
              </a:solidFill>
            </a:endParaRPr>
          </a:p>
          <a:p>
            <a:r>
              <a:rPr lang="en-CA" sz="3200" i="1" dirty="0">
                <a:solidFill>
                  <a:schemeClr val="bg1"/>
                </a:solidFill>
              </a:rPr>
              <a:t> </a:t>
            </a:r>
            <a:endParaRPr lang="en-CA" sz="3200" dirty="0">
              <a:solidFill>
                <a:schemeClr val="bg1"/>
              </a:solidFill>
            </a:endParaRPr>
          </a:p>
          <a:p>
            <a:r>
              <a:rPr lang="en-CA" sz="3200" dirty="0" smtClean="0">
                <a:solidFill>
                  <a:schemeClr val="bg1"/>
                </a:solidFill>
              </a:rPr>
              <a:t> </a:t>
            </a:r>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1309701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786383" y="359023"/>
            <a:ext cx="10451593" cy="4093428"/>
          </a:xfrm>
          <a:prstGeom prst="rect">
            <a:avLst/>
          </a:prstGeom>
          <a:noFill/>
        </p:spPr>
        <p:txBody>
          <a:bodyPr wrap="square" rtlCol="0">
            <a:spAutoFit/>
          </a:bodyPr>
          <a:lstStyle/>
          <a:p>
            <a:r>
              <a:rPr lang="en-CA" sz="3200" dirty="0" smtClean="0">
                <a:solidFill>
                  <a:schemeClr val="bg1"/>
                </a:solidFill>
              </a:rPr>
              <a:t>	</a:t>
            </a:r>
            <a:r>
              <a:rPr lang="en-CA" sz="3600" dirty="0" smtClean="0">
                <a:solidFill>
                  <a:schemeClr val="bg1"/>
                </a:solidFill>
              </a:rPr>
              <a:t>God </a:t>
            </a:r>
            <a:r>
              <a:rPr lang="en-CA" sz="3600" dirty="0">
                <a:solidFill>
                  <a:schemeClr val="bg1"/>
                </a:solidFill>
              </a:rPr>
              <a:t>asks </a:t>
            </a:r>
            <a:r>
              <a:rPr lang="en-CA" sz="3600" dirty="0" smtClean="0">
                <a:solidFill>
                  <a:schemeClr val="bg1"/>
                </a:solidFill>
              </a:rPr>
              <a:t>two questions:</a:t>
            </a:r>
          </a:p>
          <a:p>
            <a:endParaRPr lang="en-CA" sz="3200" dirty="0">
              <a:solidFill>
                <a:schemeClr val="bg1"/>
              </a:solidFill>
            </a:endParaRPr>
          </a:p>
          <a:p>
            <a:pPr marL="457200" lvl="0" indent="-457200">
              <a:lnSpc>
                <a:spcPct val="150000"/>
              </a:lnSpc>
              <a:buFont typeface="Courier New" panose="02070309020205020404" pitchFamily="49" charset="0"/>
              <a:buChar char="o"/>
            </a:pPr>
            <a:r>
              <a:rPr lang="en-CA" sz="3200" dirty="0">
                <a:solidFill>
                  <a:schemeClr val="bg1"/>
                </a:solidFill>
              </a:rPr>
              <a:t>Where are you, in relation to Him? </a:t>
            </a:r>
            <a:endParaRPr lang="en-CA" sz="3200" dirty="0" smtClean="0">
              <a:solidFill>
                <a:schemeClr val="bg1"/>
              </a:solidFill>
            </a:endParaRPr>
          </a:p>
          <a:p>
            <a:pPr marL="457200" lvl="0" indent="-457200">
              <a:lnSpc>
                <a:spcPct val="150000"/>
              </a:lnSpc>
              <a:buFont typeface="Courier New" panose="02070309020205020404" pitchFamily="49" charset="0"/>
              <a:buChar char="o"/>
            </a:pPr>
            <a:r>
              <a:rPr lang="en-CA" sz="3200" dirty="0" smtClean="0">
                <a:solidFill>
                  <a:schemeClr val="bg1"/>
                </a:solidFill>
              </a:rPr>
              <a:t>Where </a:t>
            </a:r>
            <a:r>
              <a:rPr lang="en-CA" sz="3200" dirty="0">
                <a:solidFill>
                  <a:schemeClr val="bg1"/>
                </a:solidFill>
              </a:rPr>
              <a:t>are your brothers and sisters, in relation to you?</a:t>
            </a:r>
          </a:p>
          <a:p>
            <a:endParaRPr lang="en-CA" sz="3200" dirty="0">
              <a:solidFill>
                <a:schemeClr val="bg1"/>
              </a:solidFill>
            </a:endParaRPr>
          </a:p>
          <a:p>
            <a:r>
              <a:rPr lang="en-CA" sz="3200" dirty="0" smtClean="0">
                <a:solidFill>
                  <a:schemeClr val="bg1"/>
                </a:solidFill>
              </a:rPr>
              <a:t> </a:t>
            </a:r>
            <a:endParaRPr lang="en-CA" sz="3200" dirty="0">
              <a:solidFill>
                <a:schemeClr val="bg1"/>
              </a:solidFill>
            </a:endParaRPr>
          </a:p>
          <a:p>
            <a:endParaRPr lang="en-CA" sz="3200" dirty="0">
              <a:solidFill>
                <a:schemeClr val="bg1"/>
              </a:solidFill>
            </a:endParaRPr>
          </a:p>
        </p:txBody>
      </p:sp>
    </p:spTree>
    <p:extLst>
      <p:ext uri="{BB962C8B-B14F-4D97-AF65-F5344CB8AC3E}">
        <p14:creationId xmlns:p14="http://schemas.microsoft.com/office/powerpoint/2010/main" val="3725144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240630" y="310897"/>
            <a:ext cx="11646570" cy="2062103"/>
          </a:xfrm>
          <a:prstGeom prst="rect">
            <a:avLst/>
          </a:prstGeom>
          <a:noFill/>
        </p:spPr>
        <p:txBody>
          <a:bodyPr wrap="square" rtlCol="0">
            <a:spAutoFit/>
          </a:bodyPr>
          <a:lstStyle/>
          <a:p>
            <a:endParaRPr lang="en-CA" sz="3200" u="sng" dirty="0" smtClean="0">
              <a:solidFill>
                <a:schemeClr val="bg1"/>
              </a:solidFill>
            </a:endParaRPr>
          </a:p>
          <a:p>
            <a:r>
              <a:rPr lang="en-CA" sz="3200" i="1" dirty="0">
                <a:solidFill>
                  <a:schemeClr val="bg1"/>
                </a:solidFill>
              </a:rPr>
              <a:t> </a:t>
            </a:r>
            <a:endParaRPr lang="en-CA" sz="3200" dirty="0">
              <a:solidFill>
                <a:schemeClr val="bg1"/>
              </a:solidFill>
            </a:endParaRPr>
          </a:p>
          <a:p>
            <a:r>
              <a:rPr lang="en-CA" sz="3200" dirty="0" smtClean="0">
                <a:solidFill>
                  <a:schemeClr val="bg1"/>
                </a:solidFill>
              </a:rPr>
              <a:t> </a:t>
            </a:r>
            <a:endParaRPr lang="en-CA" sz="3200" dirty="0">
              <a:solidFill>
                <a:schemeClr val="bg1"/>
              </a:solidFill>
            </a:endParaRPr>
          </a:p>
          <a:p>
            <a:endParaRPr lang="en-CA" sz="3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9" y="142711"/>
            <a:ext cx="5524901" cy="3274247"/>
          </a:xfrm>
          <a:prstGeom prst="rect">
            <a:avLst/>
          </a:prstGeom>
        </p:spPr>
      </p:pic>
      <p:sp>
        <p:nvSpPr>
          <p:cNvPr id="7" name="TextBox 6"/>
          <p:cNvSpPr txBox="1"/>
          <p:nvPr/>
        </p:nvSpPr>
        <p:spPr>
          <a:xfrm>
            <a:off x="6246796" y="413887"/>
            <a:ext cx="5640404" cy="3416320"/>
          </a:xfrm>
          <a:prstGeom prst="rect">
            <a:avLst/>
          </a:prstGeom>
          <a:noFill/>
        </p:spPr>
        <p:txBody>
          <a:bodyPr wrap="square" rtlCol="0">
            <a:spAutoFit/>
          </a:bodyPr>
          <a:lstStyle/>
          <a:p>
            <a:r>
              <a:rPr lang="en-CA" sz="3200" i="1" dirty="0" smtClean="0">
                <a:solidFill>
                  <a:schemeClr val="bg1"/>
                </a:solidFill>
              </a:rPr>
              <a:t>You </a:t>
            </a:r>
            <a:r>
              <a:rPr lang="en-CA" sz="3200" i="1" dirty="0">
                <a:solidFill>
                  <a:schemeClr val="bg1"/>
                </a:solidFill>
              </a:rPr>
              <a:t>have come to Jesus, the mediator of a new covenant, and to the sprinkled blood that speaks a </a:t>
            </a:r>
            <a:r>
              <a:rPr lang="en-CA" sz="3200" i="1" u="sng" dirty="0">
                <a:solidFill>
                  <a:schemeClr val="bg1"/>
                </a:solidFill>
              </a:rPr>
              <a:t>better word</a:t>
            </a:r>
            <a:r>
              <a:rPr lang="en-CA" sz="3200" i="1" dirty="0">
                <a:solidFill>
                  <a:schemeClr val="bg1"/>
                </a:solidFill>
              </a:rPr>
              <a:t> than the blood of Abel</a:t>
            </a:r>
            <a:r>
              <a:rPr lang="en-CA" sz="3200" i="1" dirty="0" smtClean="0">
                <a:solidFill>
                  <a:schemeClr val="bg1"/>
                </a:solidFill>
              </a:rPr>
              <a:t>.</a:t>
            </a:r>
          </a:p>
          <a:p>
            <a:r>
              <a:rPr lang="en-CA" sz="2800" i="1" dirty="0" smtClean="0">
                <a:solidFill>
                  <a:schemeClr val="bg1"/>
                </a:solidFill>
              </a:rPr>
              <a:t>			Hebrews </a:t>
            </a:r>
            <a:r>
              <a:rPr lang="en-CA" sz="2800" i="1" dirty="0">
                <a:solidFill>
                  <a:schemeClr val="bg1"/>
                </a:solidFill>
              </a:rPr>
              <a:t>12:24</a:t>
            </a:r>
            <a:endParaRPr lang="en-CA" sz="2800" dirty="0">
              <a:solidFill>
                <a:schemeClr val="bg1"/>
              </a:solidFill>
            </a:endParaRPr>
          </a:p>
          <a:p>
            <a:r>
              <a:rPr lang="en-CA" sz="2800" dirty="0">
                <a:solidFill>
                  <a:schemeClr val="bg1"/>
                </a:solidFill>
              </a:rPr>
              <a:t> </a:t>
            </a:r>
          </a:p>
        </p:txBody>
      </p:sp>
    </p:spTree>
    <p:extLst>
      <p:ext uri="{BB962C8B-B14F-4D97-AF65-F5344CB8AC3E}">
        <p14:creationId xmlns:p14="http://schemas.microsoft.com/office/powerpoint/2010/main" val="2759455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240630" y="310897"/>
            <a:ext cx="11646570" cy="2062103"/>
          </a:xfrm>
          <a:prstGeom prst="rect">
            <a:avLst/>
          </a:prstGeom>
          <a:noFill/>
        </p:spPr>
        <p:txBody>
          <a:bodyPr wrap="square" rtlCol="0">
            <a:spAutoFit/>
          </a:bodyPr>
          <a:lstStyle/>
          <a:p>
            <a:endParaRPr lang="en-CA" sz="3200" u="sng" dirty="0" smtClean="0">
              <a:solidFill>
                <a:schemeClr val="bg1"/>
              </a:solidFill>
            </a:endParaRPr>
          </a:p>
          <a:p>
            <a:r>
              <a:rPr lang="en-CA" sz="3200" i="1" dirty="0">
                <a:solidFill>
                  <a:schemeClr val="bg1"/>
                </a:solidFill>
              </a:rPr>
              <a:t> </a:t>
            </a:r>
            <a:endParaRPr lang="en-CA" sz="3200" dirty="0">
              <a:solidFill>
                <a:schemeClr val="bg1"/>
              </a:solidFill>
            </a:endParaRPr>
          </a:p>
          <a:p>
            <a:r>
              <a:rPr lang="en-CA" sz="3200" dirty="0" smtClean="0">
                <a:solidFill>
                  <a:schemeClr val="bg1"/>
                </a:solidFill>
              </a:rPr>
              <a:t> </a:t>
            </a:r>
            <a:endParaRPr lang="en-CA" sz="3200" dirty="0">
              <a:solidFill>
                <a:schemeClr val="bg1"/>
              </a:solidFill>
            </a:endParaRPr>
          </a:p>
          <a:p>
            <a:endParaRPr lang="en-CA" sz="3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9" y="142711"/>
            <a:ext cx="5524901" cy="3274247"/>
          </a:xfrm>
          <a:prstGeom prst="rect">
            <a:avLst/>
          </a:prstGeom>
        </p:spPr>
      </p:pic>
      <p:sp>
        <p:nvSpPr>
          <p:cNvPr id="7" name="TextBox 6"/>
          <p:cNvSpPr txBox="1"/>
          <p:nvPr/>
        </p:nvSpPr>
        <p:spPr>
          <a:xfrm>
            <a:off x="6016752" y="413887"/>
            <a:ext cx="5870448" cy="3046988"/>
          </a:xfrm>
          <a:prstGeom prst="rect">
            <a:avLst/>
          </a:prstGeom>
          <a:noFill/>
        </p:spPr>
        <p:txBody>
          <a:bodyPr wrap="square" rtlCol="0">
            <a:spAutoFit/>
          </a:bodyPr>
          <a:lstStyle/>
          <a:p>
            <a:r>
              <a:rPr lang="en-CA" sz="3200" dirty="0" smtClean="0">
                <a:solidFill>
                  <a:schemeClr val="bg1"/>
                </a:solidFill>
              </a:rPr>
              <a:t>Abel’s </a:t>
            </a:r>
            <a:r>
              <a:rPr lang="en-CA" sz="3200" dirty="0">
                <a:solidFill>
                  <a:schemeClr val="bg1"/>
                </a:solidFill>
              </a:rPr>
              <a:t>blood </a:t>
            </a:r>
            <a:r>
              <a:rPr lang="en-CA" sz="3200" dirty="0" smtClean="0">
                <a:solidFill>
                  <a:schemeClr val="bg1"/>
                </a:solidFill>
              </a:rPr>
              <a:t>spoke: </a:t>
            </a:r>
          </a:p>
          <a:p>
            <a:r>
              <a:rPr lang="en-CA" sz="3200" dirty="0" smtClean="0">
                <a:solidFill>
                  <a:schemeClr val="bg1"/>
                </a:solidFill>
              </a:rPr>
              <a:t>condemnation</a:t>
            </a:r>
            <a:r>
              <a:rPr lang="en-CA" sz="3200" dirty="0">
                <a:solidFill>
                  <a:schemeClr val="bg1"/>
                </a:solidFill>
              </a:rPr>
              <a:t>, vengeance, retribution</a:t>
            </a:r>
            <a:r>
              <a:rPr lang="en-CA" sz="3200" dirty="0" smtClean="0">
                <a:solidFill>
                  <a:schemeClr val="bg1"/>
                </a:solidFill>
              </a:rPr>
              <a:t>.</a:t>
            </a:r>
          </a:p>
          <a:p>
            <a:endParaRPr lang="en-CA" sz="3200" dirty="0">
              <a:solidFill>
                <a:schemeClr val="bg1"/>
              </a:solidFill>
            </a:endParaRPr>
          </a:p>
          <a:p>
            <a:r>
              <a:rPr lang="en-CA" sz="3200" dirty="0">
                <a:solidFill>
                  <a:schemeClr val="bg1"/>
                </a:solidFill>
              </a:rPr>
              <a:t>B</a:t>
            </a:r>
            <a:r>
              <a:rPr lang="en-CA" sz="3200" dirty="0" smtClean="0">
                <a:solidFill>
                  <a:schemeClr val="bg1"/>
                </a:solidFill>
              </a:rPr>
              <a:t>lood </a:t>
            </a:r>
            <a:r>
              <a:rPr lang="en-CA" sz="3200" dirty="0">
                <a:solidFill>
                  <a:schemeClr val="bg1"/>
                </a:solidFill>
              </a:rPr>
              <a:t>of Jesus </a:t>
            </a:r>
            <a:r>
              <a:rPr lang="en-CA" sz="3200" dirty="0" smtClean="0">
                <a:solidFill>
                  <a:schemeClr val="bg1"/>
                </a:solidFill>
              </a:rPr>
              <a:t>speaks:</a:t>
            </a:r>
          </a:p>
          <a:p>
            <a:r>
              <a:rPr lang="en-CA" sz="3200" dirty="0" smtClean="0">
                <a:solidFill>
                  <a:schemeClr val="bg1"/>
                </a:solidFill>
              </a:rPr>
              <a:t>healing</a:t>
            </a:r>
            <a:r>
              <a:rPr lang="en-CA" sz="3200" dirty="0">
                <a:solidFill>
                  <a:schemeClr val="bg1"/>
                </a:solidFill>
              </a:rPr>
              <a:t>, forgiveness, restoration. </a:t>
            </a:r>
          </a:p>
        </p:txBody>
      </p:sp>
    </p:spTree>
    <p:extLst>
      <p:ext uri="{BB962C8B-B14F-4D97-AF65-F5344CB8AC3E}">
        <p14:creationId xmlns:p14="http://schemas.microsoft.com/office/powerpoint/2010/main" val="3870544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40630" y="310897"/>
            <a:ext cx="11646570" cy="2062103"/>
          </a:xfrm>
          <a:prstGeom prst="rect">
            <a:avLst/>
          </a:prstGeom>
          <a:noFill/>
        </p:spPr>
        <p:txBody>
          <a:bodyPr wrap="square" rtlCol="0">
            <a:spAutoFit/>
          </a:bodyPr>
          <a:lstStyle/>
          <a:p>
            <a:endParaRPr lang="en-CA" sz="3200" u="sng" dirty="0" smtClean="0">
              <a:solidFill>
                <a:schemeClr val="bg1"/>
              </a:solidFill>
            </a:endParaRPr>
          </a:p>
          <a:p>
            <a:r>
              <a:rPr lang="en-CA" sz="3200" i="1" dirty="0">
                <a:solidFill>
                  <a:schemeClr val="bg1"/>
                </a:solidFill>
              </a:rPr>
              <a:t> </a:t>
            </a:r>
            <a:endParaRPr lang="en-CA" sz="3200" dirty="0">
              <a:solidFill>
                <a:schemeClr val="bg1"/>
              </a:solidFill>
            </a:endParaRPr>
          </a:p>
          <a:p>
            <a:r>
              <a:rPr lang="en-CA" sz="3200" dirty="0" smtClean="0">
                <a:solidFill>
                  <a:schemeClr val="bg1"/>
                </a:solidFill>
              </a:rPr>
              <a:t> </a:t>
            </a:r>
            <a:endParaRPr lang="en-CA" sz="3200" dirty="0">
              <a:solidFill>
                <a:schemeClr val="bg1"/>
              </a:solidFill>
            </a:endParaRPr>
          </a:p>
          <a:p>
            <a:endParaRPr lang="en-CA" sz="3200" dirty="0">
              <a:solidFill>
                <a:schemeClr val="bg1"/>
              </a:solidFill>
            </a:endParaRPr>
          </a:p>
        </p:txBody>
      </p:sp>
      <p:sp>
        <p:nvSpPr>
          <p:cNvPr id="7" name="TextBox 6"/>
          <p:cNvSpPr txBox="1"/>
          <p:nvPr/>
        </p:nvSpPr>
        <p:spPr>
          <a:xfrm>
            <a:off x="6246796" y="413887"/>
            <a:ext cx="5640404" cy="523220"/>
          </a:xfrm>
          <a:prstGeom prst="rect">
            <a:avLst/>
          </a:prstGeom>
          <a:noFill/>
        </p:spPr>
        <p:txBody>
          <a:bodyPr wrap="square" rtlCol="0">
            <a:spAutoFit/>
          </a:bodyPr>
          <a:lstStyle/>
          <a:p>
            <a:r>
              <a:rPr lang="en-CA" sz="2800" dirty="0">
                <a:solidFill>
                  <a:schemeClr val="bg1"/>
                </a:solidFill>
              </a:rPr>
              <a:t> </a:t>
            </a:r>
          </a:p>
        </p:txBody>
      </p:sp>
    </p:spTree>
    <p:extLst>
      <p:ext uri="{BB962C8B-B14F-4D97-AF65-F5344CB8AC3E}">
        <p14:creationId xmlns:p14="http://schemas.microsoft.com/office/powerpoint/2010/main" val="20345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331"/>
            <a:ext cx="12192000" cy="6851904"/>
          </a:xfrm>
          <a:prstGeom prst="rect">
            <a:avLst/>
          </a:prstGeom>
        </p:spPr>
      </p:pic>
    </p:spTree>
    <p:extLst>
      <p:ext uri="{BB962C8B-B14F-4D97-AF65-F5344CB8AC3E}">
        <p14:creationId xmlns:p14="http://schemas.microsoft.com/office/powerpoint/2010/main" val="169726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198" y="363354"/>
            <a:ext cx="11041140" cy="3551722"/>
          </a:xfrm>
        </p:spPr>
        <p:txBody>
          <a:bodyPr>
            <a:normAutofit/>
          </a:bodyPr>
          <a:lstStyle/>
          <a:p>
            <a:pPr algn="l"/>
            <a:r>
              <a:rPr lang="en-CA" sz="3200" i="1" dirty="0" smtClean="0">
                <a:solidFill>
                  <a:schemeClr val="bg1"/>
                </a:solidFill>
              </a:rPr>
              <a:t>Go and </a:t>
            </a:r>
            <a:r>
              <a:rPr lang="en-CA" sz="3200" i="1" dirty="0">
                <a:solidFill>
                  <a:schemeClr val="bg1"/>
                </a:solidFill>
              </a:rPr>
              <a:t>tell John what you have seen and heard: the blind receive their sight, the lame walk, lepers are cleansed, and the deaf hear, the dead are raised up, the poor have good news preached to them. And blessed is the one who is not offended (stumble) because of </a:t>
            </a:r>
            <a:r>
              <a:rPr lang="en-CA" sz="3200" i="1" dirty="0" smtClean="0">
                <a:solidFill>
                  <a:schemeClr val="bg1"/>
                </a:solidFill>
              </a:rPr>
              <a:t>me.</a:t>
            </a:r>
            <a:br>
              <a:rPr lang="en-CA" sz="3200" i="1" dirty="0" smtClean="0">
                <a:solidFill>
                  <a:schemeClr val="bg1"/>
                </a:solidFill>
              </a:rPr>
            </a:br>
            <a:r>
              <a:rPr lang="en-CA" sz="2800" i="1" dirty="0">
                <a:solidFill>
                  <a:schemeClr val="bg1"/>
                </a:solidFill>
              </a:rPr>
              <a:t>	</a:t>
            </a:r>
            <a:r>
              <a:rPr lang="en-CA" sz="2800" i="1" dirty="0" smtClean="0">
                <a:solidFill>
                  <a:schemeClr val="bg1"/>
                </a:solidFill>
              </a:rPr>
              <a:t>						 Luke 7:23</a:t>
            </a:r>
            <a:r>
              <a:rPr lang="en-CA" sz="2800" dirty="0">
                <a:solidFill>
                  <a:schemeClr val="bg1"/>
                </a:solidFill>
              </a:rPr>
              <a:t/>
            </a:r>
            <a:br>
              <a:rPr lang="en-CA" sz="2800" dirty="0">
                <a:solidFill>
                  <a:schemeClr val="bg1"/>
                </a:solidFill>
              </a:rPr>
            </a:br>
            <a:r>
              <a:rPr lang="en-CA" sz="2700" dirty="0">
                <a:solidFill>
                  <a:schemeClr val="bg1"/>
                </a:solidFill>
              </a:rPr>
              <a:t/>
            </a:r>
            <a:br>
              <a:rPr lang="en-CA" sz="2700" dirty="0">
                <a:solidFill>
                  <a:schemeClr val="bg1"/>
                </a:solidFill>
              </a:rPr>
            </a:br>
            <a:endParaRPr lang="en-CA" sz="2700" dirty="0">
              <a:solidFill>
                <a:schemeClr val="bg1"/>
              </a:solidFill>
            </a:endParaRPr>
          </a:p>
        </p:txBody>
      </p:sp>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Tree>
    <p:extLst>
      <p:ext uri="{BB962C8B-B14F-4D97-AF65-F5344CB8AC3E}">
        <p14:creationId xmlns:p14="http://schemas.microsoft.com/office/powerpoint/2010/main" val="211033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3768" y="317634"/>
            <a:ext cx="10751420" cy="3551722"/>
          </a:xfrm>
        </p:spPr>
        <p:txBody>
          <a:bodyPr>
            <a:normAutofit/>
          </a:bodyPr>
          <a:lstStyle/>
          <a:p>
            <a:pPr algn="l"/>
            <a:r>
              <a:rPr lang="en-CA" sz="3200" i="1" dirty="0" smtClean="0">
                <a:solidFill>
                  <a:schemeClr val="bg1"/>
                </a:solidFill>
              </a:rPr>
              <a:t>The </a:t>
            </a:r>
            <a:r>
              <a:rPr lang="en-CA" sz="3200" i="1" dirty="0">
                <a:solidFill>
                  <a:schemeClr val="bg1"/>
                </a:solidFill>
              </a:rPr>
              <a:t>Biblical story arises out of three historical events: the creation of the universe, the intrusion of sin, and the redemption accomplished by Christ. It is a drama in three parts: the happy beginning, the tragic rebellion, and the spectacular finish.</a:t>
            </a:r>
            <a:r>
              <a:rPr lang="en-CA" sz="3200" dirty="0">
                <a:solidFill>
                  <a:schemeClr val="bg1"/>
                </a:solidFill>
              </a:rPr>
              <a:t> </a:t>
            </a:r>
            <a:r>
              <a:rPr lang="en-CA" sz="2700" dirty="0" smtClean="0">
                <a:solidFill>
                  <a:schemeClr val="bg1"/>
                </a:solidFill>
              </a:rPr>
              <a:t/>
            </a:r>
            <a:br>
              <a:rPr lang="en-CA" sz="2700" dirty="0" smtClean="0">
                <a:solidFill>
                  <a:schemeClr val="bg1"/>
                </a:solidFill>
              </a:rPr>
            </a:br>
            <a:r>
              <a:rPr lang="en-CA" sz="2700" dirty="0">
                <a:solidFill>
                  <a:schemeClr val="bg1"/>
                </a:solidFill>
              </a:rPr>
              <a:t>	</a:t>
            </a:r>
            <a:r>
              <a:rPr lang="en-CA" sz="2700" dirty="0" smtClean="0">
                <a:solidFill>
                  <a:schemeClr val="bg1"/>
                </a:solidFill>
              </a:rPr>
              <a:t/>
            </a:r>
            <a:br>
              <a:rPr lang="en-CA" sz="2700" dirty="0" smtClean="0">
                <a:solidFill>
                  <a:schemeClr val="bg1"/>
                </a:solidFill>
              </a:rPr>
            </a:br>
            <a:r>
              <a:rPr lang="en-CA" sz="2700" dirty="0">
                <a:solidFill>
                  <a:schemeClr val="bg1"/>
                </a:solidFill>
              </a:rPr>
              <a:t>	</a:t>
            </a:r>
            <a:r>
              <a:rPr lang="en-CA" sz="2700" dirty="0" smtClean="0">
                <a:solidFill>
                  <a:schemeClr val="bg1"/>
                </a:solidFill>
              </a:rPr>
              <a:t>			– John W. Mahoney, </a:t>
            </a:r>
            <a:r>
              <a:rPr lang="en-CA" sz="2700" i="1" u="sng" dirty="0" smtClean="0">
                <a:solidFill>
                  <a:schemeClr val="bg1"/>
                </a:solidFill>
              </a:rPr>
              <a:t>Fallen: A </a:t>
            </a:r>
            <a:r>
              <a:rPr lang="en-CA" sz="2700" i="1" u="sng" dirty="0">
                <a:solidFill>
                  <a:schemeClr val="bg1"/>
                </a:solidFill>
              </a:rPr>
              <a:t>Theology of </a:t>
            </a:r>
            <a:r>
              <a:rPr lang="en-CA" sz="2700" i="1" u="sng" dirty="0" smtClean="0">
                <a:solidFill>
                  <a:schemeClr val="bg1"/>
                </a:solidFill>
              </a:rPr>
              <a:t>Sin</a:t>
            </a:r>
            <a:r>
              <a:rPr lang="en-CA" sz="2700" dirty="0">
                <a:solidFill>
                  <a:schemeClr val="bg1"/>
                </a:solidFill>
              </a:rPr>
              <a:t/>
            </a:r>
            <a:br>
              <a:rPr lang="en-CA" sz="2700" dirty="0">
                <a:solidFill>
                  <a:schemeClr val="bg1"/>
                </a:solidFill>
              </a:rPr>
            </a:br>
            <a:endParaRPr lang="en-CA" sz="2700" dirty="0">
              <a:solidFill>
                <a:schemeClr val="bg1"/>
              </a:solidFill>
            </a:endParaRPr>
          </a:p>
        </p:txBody>
      </p:sp>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Tree>
    <p:extLst>
      <p:ext uri="{BB962C8B-B14F-4D97-AF65-F5344CB8AC3E}">
        <p14:creationId xmlns:p14="http://schemas.microsoft.com/office/powerpoint/2010/main" val="3965178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41" y="138229"/>
            <a:ext cx="11323453" cy="5328684"/>
          </a:xfrm>
          <a:prstGeom prst="rect">
            <a:avLst/>
          </a:prstGeom>
        </p:spPr>
      </p:pic>
    </p:spTree>
    <p:extLst>
      <p:ext uri="{BB962C8B-B14F-4D97-AF65-F5344CB8AC3E}">
        <p14:creationId xmlns:p14="http://schemas.microsoft.com/office/powerpoint/2010/main" val="61884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320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888" y="86628"/>
            <a:ext cx="9509759" cy="5422600"/>
          </a:xfrm>
          <a:prstGeom prst="rect">
            <a:avLst/>
          </a:prstGeom>
        </p:spPr>
      </p:pic>
    </p:spTree>
    <p:extLst>
      <p:ext uri="{BB962C8B-B14F-4D97-AF65-F5344CB8AC3E}">
        <p14:creationId xmlns:p14="http://schemas.microsoft.com/office/powerpoint/2010/main" val="81402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1" y="279133"/>
            <a:ext cx="10841149" cy="5076775"/>
          </a:xfrm>
          <a:prstGeom prst="rect">
            <a:avLst/>
          </a:prstGeom>
        </p:spPr>
      </p:pic>
    </p:spTree>
    <p:extLst>
      <p:ext uri="{BB962C8B-B14F-4D97-AF65-F5344CB8AC3E}">
        <p14:creationId xmlns:p14="http://schemas.microsoft.com/office/powerpoint/2010/main" val="874704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566</Words>
  <Application>Microsoft Office PowerPoint</Application>
  <PresentationFormat>Widescreen</PresentationFormat>
  <Paragraphs>87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PowerPoint Presentation</vt:lpstr>
      <vt:lpstr>PowerPoint Presentation</vt:lpstr>
      <vt:lpstr>PowerPoint Presentation</vt:lpstr>
      <vt:lpstr>Go and tell John what you have seen and heard: the blind receive their sight, the lame walk, lepers are cleansed, and the deaf hear, the dead are raised up, the poor have good news preached to them. And blessed is the one who is not offended (stumble) because of me.         Luke 7:23  </vt:lpstr>
      <vt:lpstr>The Biblical story arises out of three historical events: the creation of the universe, the intrusion of sin, and the redemption accomplished by Christ. It is a drama in three parts: the happy beginning, the tragic rebellion, and the spectacular finish.        – John W. Mahoney, Fallen: A Theology of Sin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Janke</dc:creator>
  <cp:lastModifiedBy>Terry Janke</cp:lastModifiedBy>
  <cp:revision>31</cp:revision>
  <dcterms:created xsi:type="dcterms:W3CDTF">2019-11-22T21:52:34Z</dcterms:created>
  <dcterms:modified xsi:type="dcterms:W3CDTF">2020-01-24T22:21:03Z</dcterms:modified>
</cp:coreProperties>
</file>