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2" r:id="rId7"/>
    <p:sldId id="261" r:id="rId8"/>
    <p:sldId id="263" r:id="rId9"/>
    <p:sldId id="267" r:id="rId10"/>
    <p:sldId id="268" r:id="rId11"/>
    <p:sldId id="269" r:id="rId12"/>
    <p:sldId id="272" r:id="rId13"/>
    <p:sldId id="273" r:id="rId14"/>
    <p:sldId id="271" r:id="rId15"/>
    <p:sldId id="277" r:id="rId16"/>
    <p:sldId id="270"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48E5D3-9045-4C1F-B30A-E6F73773F405}" type="datetimeFigureOut">
              <a:rPr lang="en-CA" smtClean="0"/>
              <a:t>2020-01-04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1E667-B364-4D76-B5DA-23FC811F0353}" type="slidenum">
              <a:rPr lang="en-CA" smtClean="0"/>
              <a:t>‹#›</a:t>
            </a:fld>
            <a:endParaRPr lang="en-CA"/>
          </a:p>
        </p:txBody>
      </p:sp>
    </p:spTree>
    <p:extLst>
      <p:ext uri="{BB962C8B-B14F-4D97-AF65-F5344CB8AC3E}">
        <p14:creationId xmlns:p14="http://schemas.microsoft.com/office/powerpoint/2010/main" val="200039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u="none" strike="noStrike" kern="1200" dirty="0" smtClean="0">
                <a:solidFill>
                  <a:schemeClr val="tx1"/>
                </a:solidFill>
                <a:latin typeface="+mn-lt"/>
                <a:ea typeface="+mn-ea"/>
                <a:cs typeface="+mn-cs"/>
              </a:rPr>
              <a:t>LifePath</a:t>
            </a:r>
          </a:p>
          <a:p>
            <a:r>
              <a:rPr lang="en-CA" sz="1200" b="1" i="0" u="none" strike="noStrike" kern="1200" dirty="0" smtClean="0">
                <a:solidFill>
                  <a:schemeClr val="tx1"/>
                </a:solidFill>
                <a:latin typeface="+mn-lt"/>
                <a:ea typeface="+mn-ea"/>
                <a:cs typeface="+mn-cs"/>
              </a:rPr>
              <a:t>Relationally Based Discipleship</a:t>
            </a:r>
          </a:p>
          <a:p>
            <a:r>
              <a:rPr lang="en-CA" sz="1200" b="0" i="0" u="none" strike="noStrike" kern="1200" dirty="0" smtClean="0">
                <a:solidFill>
                  <a:schemeClr val="tx1"/>
                </a:solidFill>
                <a:latin typeface="+mn-lt"/>
                <a:ea typeface="+mn-ea"/>
                <a:cs typeface="+mn-cs"/>
              </a:rPr>
              <a:t>Our purpose at Whyte Ridge Baptist Church is to </a:t>
            </a:r>
            <a:r>
              <a:rPr lang="en-CA" sz="1200" b="0" i="1" u="none" strike="noStrike" kern="1200" dirty="0" smtClean="0">
                <a:solidFill>
                  <a:schemeClr val="tx1"/>
                </a:solidFill>
                <a:latin typeface="+mn-lt"/>
                <a:ea typeface="+mn-ea"/>
                <a:cs typeface="+mn-cs"/>
              </a:rPr>
              <a:t>nurture followers of Jesus Christ through healthy relationships. </a:t>
            </a:r>
            <a:r>
              <a:rPr lang="en-CA" sz="1200" b="0" i="0" u="none" strike="noStrike" kern="1200" dirty="0" smtClean="0">
                <a:solidFill>
                  <a:schemeClr val="tx1"/>
                </a:solidFill>
                <a:latin typeface="+mn-lt"/>
                <a:ea typeface="+mn-ea"/>
                <a:cs typeface="+mn-cs"/>
              </a:rPr>
              <a:t>Acknowledging that, though we cannot create friendships for others, we aim to create a variety of environments where Christ-honouring friendships can either begin to form or continue to develop. </a:t>
            </a:r>
          </a:p>
          <a:p>
            <a:r>
              <a:rPr lang="en-CA" sz="1200" b="1" dirty="0" smtClean="0"/>
              <a:t>Our key way of reaching this goal are through providing a variety of Connecting Points:</a:t>
            </a:r>
            <a:endParaRPr lang="en-CA"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B98B2AB-9E43-4959-A056-743CAF364D13}" type="slidenum">
              <a:rPr lang="en-CA" smtClean="0"/>
              <a:pPr/>
              <a:t>12</a:t>
            </a:fld>
            <a:endParaRPr lang="en-CA"/>
          </a:p>
        </p:txBody>
      </p:sp>
    </p:spTree>
    <p:extLst>
      <p:ext uri="{BB962C8B-B14F-4D97-AF65-F5344CB8AC3E}">
        <p14:creationId xmlns:p14="http://schemas.microsoft.com/office/powerpoint/2010/main" val="12825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u="none" strike="noStrike" kern="1200" dirty="0" smtClean="0">
                <a:solidFill>
                  <a:schemeClr val="tx1"/>
                </a:solidFill>
                <a:latin typeface="+mn-lt"/>
                <a:ea typeface="+mn-ea"/>
                <a:cs typeface="+mn-cs"/>
              </a:rPr>
              <a:t>LifePath</a:t>
            </a:r>
          </a:p>
          <a:p>
            <a:r>
              <a:rPr lang="en-CA" sz="1200" b="1" i="0" u="none" strike="noStrike" kern="1200" dirty="0" smtClean="0">
                <a:solidFill>
                  <a:schemeClr val="tx1"/>
                </a:solidFill>
                <a:latin typeface="+mn-lt"/>
                <a:ea typeface="+mn-ea"/>
                <a:cs typeface="+mn-cs"/>
              </a:rPr>
              <a:t>Relationally Based Discipleship</a:t>
            </a:r>
          </a:p>
          <a:p>
            <a:r>
              <a:rPr lang="en-CA" sz="1200" b="0" i="0" u="none" strike="noStrike" kern="1200" dirty="0" smtClean="0">
                <a:solidFill>
                  <a:schemeClr val="tx1"/>
                </a:solidFill>
                <a:latin typeface="+mn-lt"/>
                <a:ea typeface="+mn-ea"/>
                <a:cs typeface="+mn-cs"/>
              </a:rPr>
              <a:t>Our purpose at Whyte Ridge Baptist Church is to </a:t>
            </a:r>
            <a:r>
              <a:rPr lang="en-CA" sz="1200" b="0" i="1" u="none" strike="noStrike" kern="1200" dirty="0" smtClean="0">
                <a:solidFill>
                  <a:schemeClr val="tx1"/>
                </a:solidFill>
                <a:latin typeface="+mn-lt"/>
                <a:ea typeface="+mn-ea"/>
                <a:cs typeface="+mn-cs"/>
              </a:rPr>
              <a:t>nurture followers of Jesus Christ through healthy relationships. </a:t>
            </a:r>
            <a:r>
              <a:rPr lang="en-CA" sz="1200" b="0" i="0" u="none" strike="noStrike" kern="1200" dirty="0" smtClean="0">
                <a:solidFill>
                  <a:schemeClr val="tx1"/>
                </a:solidFill>
                <a:latin typeface="+mn-lt"/>
                <a:ea typeface="+mn-ea"/>
                <a:cs typeface="+mn-cs"/>
              </a:rPr>
              <a:t>Acknowledging that, though we cannot create friendships for others, we aim to create a variety of environments where Christ-honouring friendships can either begin to form or continue to develop. </a:t>
            </a:r>
          </a:p>
          <a:p>
            <a:r>
              <a:rPr lang="en-CA" sz="1200" b="1" dirty="0" smtClean="0"/>
              <a:t>Our key way of reaching this goal are through providing a variety of Connecting Points:</a:t>
            </a:r>
            <a:endParaRPr lang="en-CA"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B98B2AB-9E43-4959-A056-743CAF364D13}" type="slidenum">
              <a:rPr lang="en-CA" smtClean="0"/>
              <a:pPr/>
              <a:t>13</a:t>
            </a:fld>
            <a:endParaRPr lang="en-CA"/>
          </a:p>
        </p:txBody>
      </p:sp>
    </p:spTree>
    <p:extLst>
      <p:ext uri="{BB962C8B-B14F-4D97-AF65-F5344CB8AC3E}">
        <p14:creationId xmlns:p14="http://schemas.microsoft.com/office/powerpoint/2010/main" val="2655392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#1 – being</a:t>
            </a:r>
            <a:r>
              <a:rPr lang="en-US" baseline="0" dirty="0" smtClean="0"/>
              <a:t> “editors” of each others lives – not word-smiths</a:t>
            </a:r>
          </a:p>
          <a:p>
            <a:r>
              <a:rPr lang="en-US" baseline="0" dirty="0" smtClean="0"/>
              <a:t>	Positive Accountability</a:t>
            </a:r>
          </a:p>
          <a:p>
            <a:endParaRPr lang="en-US" baseline="0" dirty="0" smtClean="0"/>
          </a:p>
          <a:p>
            <a:r>
              <a:rPr lang="en-US" baseline="0" dirty="0" smtClean="0"/>
              <a:t>Wordsmith</a:t>
            </a:r>
          </a:p>
          <a:p>
            <a:r>
              <a:rPr lang="en-CA" sz="1200" kern="1200" baseline="0" dirty="0" smtClean="0">
                <a:solidFill>
                  <a:schemeClr val="tx1"/>
                </a:solidFill>
                <a:latin typeface="+mn-lt"/>
                <a:ea typeface="+mn-ea"/>
                <a:cs typeface="+mn-cs"/>
              </a:rPr>
              <a:t>   -  </a:t>
            </a:r>
            <a:r>
              <a:rPr lang="en-CA" sz="1200" kern="1200" dirty="0" smtClean="0">
                <a:solidFill>
                  <a:schemeClr val="tx1"/>
                </a:solidFill>
                <a:latin typeface="+mn-lt"/>
                <a:ea typeface="+mn-ea"/>
                <a:cs typeface="+mn-cs"/>
              </a:rPr>
              <a:t>an</a:t>
            </a:r>
            <a:r>
              <a:rPr lang="en-CA" dirty="0" smtClean="0"/>
              <a:t> expert in the use of words. </a:t>
            </a:r>
          </a:p>
          <a:p>
            <a:r>
              <a:rPr lang="en-CA" baseline="0" dirty="0" smtClean="0"/>
              <a:t>   - </a:t>
            </a:r>
            <a:r>
              <a:rPr lang="en-CA" dirty="0" smtClean="0"/>
              <a:t>a </a:t>
            </a:r>
            <a:r>
              <a:rPr lang="en-CA" sz="1200" kern="1200" dirty="0" smtClean="0">
                <a:solidFill>
                  <a:schemeClr val="tx1"/>
                </a:solidFill>
                <a:latin typeface="+mn-lt"/>
                <a:ea typeface="+mn-ea"/>
                <a:cs typeface="+mn-cs"/>
              </a:rPr>
              <a:t>person,</a:t>
            </a:r>
            <a:r>
              <a:rPr lang="en-CA" dirty="0" smtClean="0"/>
              <a:t> </a:t>
            </a:r>
            <a:r>
              <a:rPr lang="en-CA" sz="1200" kern="1200" dirty="0" smtClean="0">
                <a:solidFill>
                  <a:schemeClr val="tx1"/>
                </a:solidFill>
                <a:latin typeface="+mn-lt"/>
                <a:ea typeface="+mn-ea"/>
                <a:cs typeface="+mn-cs"/>
              </a:rPr>
              <a:t>as</a:t>
            </a:r>
            <a:r>
              <a:rPr lang="en-CA" dirty="0" smtClean="0"/>
              <a:t> </a:t>
            </a:r>
            <a:r>
              <a:rPr lang="en-CA" sz="1200" kern="1200" dirty="0" smtClean="0">
                <a:solidFill>
                  <a:schemeClr val="tx1"/>
                </a:solidFill>
                <a:latin typeface="+mn-lt"/>
                <a:ea typeface="+mn-ea"/>
                <a:cs typeface="+mn-cs"/>
              </a:rPr>
              <a:t>a</a:t>
            </a:r>
            <a:r>
              <a:rPr lang="en-CA" dirty="0" smtClean="0"/>
              <a:t> journalist or novelist, whose vocation is writing.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D26102A-4FEC-46EA-BEB7-2C38B790F110}" type="slidenum">
              <a:rPr lang="en-US" smtClean="0"/>
              <a:pPr/>
              <a:t>14</a:t>
            </a:fld>
            <a:endParaRPr lang="en-US"/>
          </a:p>
        </p:txBody>
      </p:sp>
    </p:spTree>
    <p:extLst>
      <p:ext uri="{BB962C8B-B14F-4D97-AF65-F5344CB8AC3E}">
        <p14:creationId xmlns:p14="http://schemas.microsoft.com/office/powerpoint/2010/main" val="193301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#1 – being</a:t>
            </a:r>
            <a:r>
              <a:rPr lang="en-US" baseline="0" dirty="0" smtClean="0"/>
              <a:t> “editors” of each others lives – not word-smiths</a:t>
            </a:r>
          </a:p>
          <a:p>
            <a:r>
              <a:rPr lang="en-US" baseline="0" dirty="0" smtClean="0"/>
              <a:t>	Positive Accountability</a:t>
            </a:r>
          </a:p>
          <a:p>
            <a:endParaRPr lang="en-US" baseline="0" dirty="0" smtClean="0"/>
          </a:p>
          <a:p>
            <a:r>
              <a:rPr lang="en-US" baseline="0" dirty="0" smtClean="0"/>
              <a:t>Wordsmith</a:t>
            </a:r>
          </a:p>
          <a:p>
            <a:r>
              <a:rPr lang="en-CA" sz="1200" kern="1200" baseline="0" dirty="0" smtClean="0">
                <a:solidFill>
                  <a:schemeClr val="tx1"/>
                </a:solidFill>
                <a:latin typeface="+mn-lt"/>
                <a:ea typeface="+mn-ea"/>
                <a:cs typeface="+mn-cs"/>
              </a:rPr>
              <a:t>   -  </a:t>
            </a:r>
            <a:r>
              <a:rPr lang="en-CA" sz="1200" kern="1200" dirty="0" smtClean="0">
                <a:solidFill>
                  <a:schemeClr val="tx1"/>
                </a:solidFill>
                <a:latin typeface="+mn-lt"/>
                <a:ea typeface="+mn-ea"/>
                <a:cs typeface="+mn-cs"/>
              </a:rPr>
              <a:t>an</a:t>
            </a:r>
            <a:r>
              <a:rPr lang="en-CA" dirty="0" smtClean="0"/>
              <a:t> expert in the use of words. </a:t>
            </a:r>
          </a:p>
          <a:p>
            <a:r>
              <a:rPr lang="en-CA" baseline="0" dirty="0" smtClean="0"/>
              <a:t>   - </a:t>
            </a:r>
            <a:r>
              <a:rPr lang="en-CA" dirty="0" smtClean="0"/>
              <a:t>a </a:t>
            </a:r>
            <a:r>
              <a:rPr lang="en-CA" sz="1200" kern="1200" dirty="0" smtClean="0">
                <a:solidFill>
                  <a:schemeClr val="tx1"/>
                </a:solidFill>
                <a:latin typeface="+mn-lt"/>
                <a:ea typeface="+mn-ea"/>
                <a:cs typeface="+mn-cs"/>
              </a:rPr>
              <a:t>person,</a:t>
            </a:r>
            <a:r>
              <a:rPr lang="en-CA" dirty="0" smtClean="0"/>
              <a:t> </a:t>
            </a:r>
            <a:r>
              <a:rPr lang="en-CA" sz="1200" kern="1200" dirty="0" smtClean="0">
                <a:solidFill>
                  <a:schemeClr val="tx1"/>
                </a:solidFill>
                <a:latin typeface="+mn-lt"/>
                <a:ea typeface="+mn-ea"/>
                <a:cs typeface="+mn-cs"/>
              </a:rPr>
              <a:t>as</a:t>
            </a:r>
            <a:r>
              <a:rPr lang="en-CA" dirty="0" smtClean="0"/>
              <a:t> </a:t>
            </a:r>
            <a:r>
              <a:rPr lang="en-CA" sz="1200" kern="1200" dirty="0" smtClean="0">
                <a:solidFill>
                  <a:schemeClr val="tx1"/>
                </a:solidFill>
                <a:latin typeface="+mn-lt"/>
                <a:ea typeface="+mn-ea"/>
                <a:cs typeface="+mn-cs"/>
              </a:rPr>
              <a:t>a</a:t>
            </a:r>
            <a:r>
              <a:rPr lang="en-CA" dirty="0" smtClean="0"/>
              <a:t> journalist or novelist, whose vocation is writing.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D26102A-4FEC-46EA-BEB7-2C38B790F110}" type="slidenum">
              <a:rPr lang="en-US" smtClean="0"/>
              <a:pPr/>
              <a:t>15</a:t>
            </a:fld>
            <a:endParaRPr lang="en-US"/>
          </a:p>
        </p:txBody>
      </p:sp>
    </p:spTree>
    <p:extLst>
      <p:ext uri="{BB962C8B-B14F-4D97-AF65-F5344CB8AC3E}">
        <p14:creationId xmlns:p14="http://schemas.microsoft.com/office/powerpoint/2010/main" val="281609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FE897B8-31F4-4383-BE05-957B20E5DB51}" type="datetimeFigureOut">
              <a:rPr lang="en-CA" smtClean="0"/>
              <a:t>2020-01-04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8C9BF3-5B11-4D0A-8AED-DD9767103E14}" type="slidenum">
              <a:rPr lang="en-CA" smtClean="0"/>
              <a:t>‹#›</a:t>
            </a:fld>
            <a:endParaRPr lang="en-CA"/>
          </a:p>
        </p:txBody>
      </p:sp>
    </p:spTree>
    <p:extLst>
      <p:ext uri="{BB962C8B-B14F-4D97-AF65-F5344CB8AC3E}">
        <p14:creationId xmlns:p14="http://schemas.microsoft.com/office/powerpoint/2010/main" val="51576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E897B8-31F4-4383-BE05-957B20E5DB51}" type="datetimeFigureOut">
              <a:rPr lang="en-CA" smtClean="0"/>
              <a:t>2020-01-04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8C9BF3-5B11-4D0A-8AED-DD9767103E14}" type="slidenum">
              <a:rPr lang="en-CA" smtClean="0"/>
              <a:t>‹#›</a:t>
            </a:fld>
            <a:endParaRPr lang="en-CA"/>
          </a:p>
        </p:txBody>
      </p:sp>
    </p:spTree>
    <p:extLst>
      <p:ext uri="{BB962C8B-B14F-4D97-AF65-F5344CB8AC3E}">
        <p14:creationId xmlns:p14="http://schemas.microsoft.com/office/powerpoint/2010/main" val="119045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E897B8-31F4-4383-BE05-957B20E5DB51}" type="datetimeFigureOut">
              <a:rPr lang="en-CA" smtClean="0"/>
              <a:t>2020-01-04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8C9BF3-5B11-4D0A-8AED-DD9767103E14}" type="slidenum">
              <a:rPr lang="en-CA" smtClean="0"/>
              <a:t>‹#›</a:t>
            </a:fld>
            <a:endParaRPr lang="en-CA"/>
          </a:p>
        </p:txBody>
      </p:sp>
    </p:spTree>
    <p:extLst>
      <p:ext uri="{BB962C8B-B14F-4D97-AF65-F5344CB8AC3E}">
        <p14:creationId xmlns:p14="http://schemas.microsoft.com/office/powerpoint/2010/main" val="400040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E897B8-31F4-4383-BE05-957B20E5DB51}" type="datetimeFigureOut">
              <a:rPr lang="en-CA" smtClean="0"/>
              <a:t>2020-01-04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8C9BF3-5B11-4D0A-8AED-DD9767103E14}" type="slidenum">
              <a:rPr lang="en-CA" smtClean="0"/>
              <a:t>‹#›</a:t>
            </a:fld>
            <a:endParaRPr lang="en-CA"/>
          </a:p>
        </p:txBody>
      </p:sp>
    </p:spTree>
    <p:extLst>
      <p:ext uri="{BB962C8B-B14F-4D97-AF65-F5344CB8AC3E}">
        <p14:creationId xmlns:p14="http://schemas.microsoft.com/office/powerpoint/2010/main" val="124220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E897B8-31F4-4383-BE05-957B20E5DB51}" type="datetimeFigureOut">
              <a:rPr lang="en-CA" smtClean="0"/>
              <a:t>2020-01-04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8C9BF3-5B11-4D0A-8AED-DD9767103E14}" type="slidenum">
              <a:rPr lang="en-CA" smtClean="0"/>
              <a:t>‹#›</a:t>
            </a:fld>
            <a:endParaRPr lang="en-CA"/>
          </a:p>
        </p:txBody>
      </p:sp>
    </p:spTree>
    <p:extLst>
      <p:ext uri="{BB962C8B-B14F-4D97-AF65-F5344CB8AC3E}">
        <p14:creationId xmlns:p14="http://schemas.microsoft.com/office/powerpoint/2010/main" val="320973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FE897B8-31F4-4383-BE05-957B20E5DB51}" type="datetimeFigureOut">
              <a:rPr lang="en-CA" smtClean="0"/>
              <a:t>2020-01-04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8C9BF3-5B11-4D0A-8AED-DD9767103E14}" type="slidenum">
              <a:rPr lang="en-CA" smtClean="0"/>
              <a:t>‹#›</a:t>
            </a:fld>
            <a:endParaRPr lang="en-CA"/>
          </a:p>
        </p:txBody>
      </p:sp>
    </p:spTree>
    <p:extLst>
      <p:ext uri="{BB962C8B-B14F-4D97-AF65-F5344CB8AC3E}">
        <p14:creationId xmlns:p14="http://schemas.microsoft.com/office/powerpoint/2010/main" val="37877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FE897B8-31F4-4383-BE05-957B20E5DB51}" type="datetimeFigureOut">
              <a:rPr lang="en-CA" smtClean="0"/>
              <a:t>2020-01-04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78C9BF3-5B11-4D0A-8AED-DD9767103E14}" type="slidenum">
              <a:rPr lang="en-CA" smtClean="0"/>
              <a:t>‹#›</a:t>
            </a:fld>
            <a:endParaRPr lang="en-CA"/>
          </a:p>
        </p:txBody>
      </p:sp>
    </p:spTree>
    <p:extLst>
      <p:ext uri="{BB962C8B-B14F-4D97-AF65-F5344CB8AC3E}">
        <p14:creationId xmlns:p14="http://schemas.microsoft.com/office/powerpoint/2010/main" val="105594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FE897B8-31F4-4383-BE05-957B20E5DB51}" type="datetimeFigureOut">
              <a:rPr lang="en-CA" smtClean="0"/>
              <a:t>2020-01-04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78C9BF3-5B11-4D0A-8AED-DD9767103E14}" type="slidenum">
              <a:rPr lang="en-CA" smtClean="0"/>
              <a:t>‹#›</a:t>
            </a:fld>
            <a:endParaRPr lang="en-CA"/>
          </a:p>
        </p:txBody>
      </p:sp>
    </p:spTree>
    <p:extLst>
      <p:ext uri="{BB962C8B-B14F-4D97-AF65-F5344CB8AC3E}">
        <p14:creationId xmlns:p14="http://schemas.microsoft.com/office/powerpoint/2010/main" val="64126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897B8-31F4-4383-BE05-957B20E5DB51}" type="datetimeFigureOut">
              <a:rPr lang="en-CA" smtClean="0"/>
              <a:t>2020-01-04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78C9BF3-5B11-4D0A-8AED-DD9767103E14}" type="slidenum">
              <a:rPr lang="en-CA" smtClean="0"/>
              <a:t>‹#›</a:t>
            </a:fld>
            <a:endParaRPr lang="en-CA"/>
          </a:p>
        </p:txBody>
      </p:sp>
    </p:spTree>
    <p:extLst>
      <p:ext uri="{BB962C8B-B14F-4D97-AF65-F5344CB8AC3E}">
        <p14:creationId xmlns:p14="http://schemas.microsoft.com/office/powerpoint/2010/main" val="23937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897B8-31F4-4383-BE05-957B20E5DB51}" type="datetimeFigureOut">
              <a:rPr lang="en-CA" smtClean="0"/>
              <a:t>2020-01-04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8C9BF3-5B11-4D0A-8AED-DD9767103E14}" type="slidenum">
              <a:rPr lang="en-CA" smtClean="0"/>
              <a:t>‹#›</a:t>
            </a:fld>
            <a:endParaRPr lang="en-CA"/>
          </a:p>
        </p:txBody>
      </p:sp>
    </p:spTree>
    <p:extLst>
      <p:ext uri="{BB962C8B-B14F-4D97-AF65-F5344CB8AC3E}">
        <p14:creationId xmlns:p14="http://schemas.microsoft.com/office/powerpoint/2010/main" val="169150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897B8-31F4-4383-BE05-957B20E5DB51}" type="datetimeFigureOut">
              <a:rPr lang="en-CA" smtClean="0"/>
              <a:t>2020-01-04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8C9BF3-5B11-4D0A-8AED-DD9767103E14}" type="slidenum">
              <a:rPr lang="en-CA" smtClean="0"/>
              <a:t>‹#›</a:t>
            </a:fld>
            <a:endParaRPr lang="en-CA"/>
          </a:p>
        </p:txBody>
      </p:sp>
    </p:spTree>
    <p:extLst>
      <p:ext uri="{BB962C8B-B14F-4D97-AF65-F5344CB8AC3E}">
        <p14:creationId xmlns:p14="http://schemas.microsoft.com/office/powerpoint/2010/main" val="350698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897B8-31F4-4383-BE05-957B20E5DB51}" type="datetimeFigureOut">
              <a:rPr lang="en-CA" smtClean="0"/>
              <a:t>2020-01-04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C9BF3-5B11-4D0A-8AED-DD9767103E14}" type="slidenum">
              <a:rPr lang="en-CA" smtClean="0"/>
              <a:t>‹#›</a:t>
            </a:fld>
            <a:endParaRPr lang="en-CA"/>
          </a:p>
        </p:txBody>
      </p:sp>
    </p:spTree>
    <p:extLst>
      <p:ext uri="{BB962C8B-B14F-4D97-AF65-F5344CB8AC3E}">
        <p14:creationId xmlns:p14="http://schemas.microsoft.com/office/powerpoint/2010/main" val="1009161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1203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3" name="TextBox 2"/>
          <p:cNvSpPr txBox="1"/>
          <p:nvPr/>
        </p:nvSpPr>
        <p:spPr>
          <a:xfrm>
            <a:off x="974786" y="2441276"/>
            <a:ext cx="10763704" cy="2677656"/>
          </a:xfrm>
          <a:prstGeom prst="rect">
            <a:avLst/>
          </a:prstGeom>
          <a:noFill/>
        </p:spPr>
        <p:txBody>
          <a:bodyPr wrap="square" rtlCol="0">
            <a:spAutoFit/>
          </a:bodyPr>
          <a:lstStyle/>
          <a:p>
            <a:pPr>
              <a:lnSpc>
                <a:spcPct val="150000"/>
              </a:lnSpc>
            </a:pPr>
            <a:endParaRPr lang="en-CA" sz="2800" dirty="0" smtClean="0">
              <a:solidFill>
                <a:schemeClr val="bg1"/>
              </a:solidFill>
            </a:endParaRPr>
          </a:p>
          <a:p>
            <a:pPr>
              <a:lnSpc>
                <a:spcPct val="150000"/>
              </a:lnSpc>
            </a:pPr>
            <a:r>
              <a:rPr lang="en-CA" sz="2800" dirty="0" smtClean="0">
                <a:solidFill>
                  <a:schemeClr val="bg1"/>
                </a:solidFill>
              </a:rPr>
              <a:t>3. How </a:t>
            </a:r>
            <a:r>
              <a:rPr lang="en-CA" sz="2800" dirty="0">
                <a:solidFill>
                  <a:schemeClr val="bg1"/>
                </a:solidFill>
              </a:rPr>
              <a:t>does healing take place in our relationships through trusting in </a:t>
            </a:r>
            <a:r>
              <a:rPr lang="en-CA" sz="2800" dirty="0" smtClean="0">
                <a:solidFill>
                  <a:schemeClr val="bg1"/>
                </a:solidFill>
              </a:rPr>
              <a:t>								Jesus </a:t>
            </a:r>
            <a:r>
              <a:rPr lang="en-CA" sz="2800" dirty="0">
                <a:solidFill>
                  <a:schemeClr val="bg1"/>
                </a:solidFill>
              </a:rPr>
              <a:t>Christ?</a:t>
            </a:r>
          </a:p>
          <a:p>
            <a:pPr>
              <a:lnSpc>
                <a:spcPct val="150000"/>
              </a:lnSpc>
            </a:pPr>
            <a:endParaRPr lang="en-CA" sz="28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6" y="1290818"/>
            <a:ext cx="2361574" cy="1150458"/>
          </a:xfrm>
          <a:prstGeom prst="rect">
            <a:avLst/>
          </a:prstGeom>
        </p:spPr>
      </p:pic>
    </p:spTree>
    <p:extLst>
      <p:ext uri="{BB962C8B-B14F-4D97-AF65-F5344CB8AC3E}">
        <p14:creationId xmlns:p14="http://schemas.microsoft.com/office/powerpoint/2010/main" val="1411693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3" name="TextBox 2"/>
          <p:cNvSpPr txBox="1"/>
          <p:nvPr/>
        </p:nvSpPr>
        <p:spPr>
          <a:xfrm>
            <a:off x="965261" y="2212676"/>
            <a:ext cx="10763704" cy="3323987"/>
          </a:xfrm>
          <a:prstGeom prst="rect">
            <a:avLst/>
          </a:prstGeom>
          <a:noFill/>
        </p:spPr>
        <p:txBody>
          <a:bodyPr wrap="square" rtlCol="0">
            <a:spAutoFit/>
          </a:bodyPr>
          <a:lstStyle/>
          <a:p>
            <a:pPr>
              <a:lnSpc>
                <a:spcPct val="150000"/>
              </a:lnSpc>
            </a:pPr>
            <a:endParaRPr lang="en-CA" sz="2800" dirty="0" smtClean="0">
              <a:solidFill>
                <a:schemeClr val="bg1"/>
              </a:solidFill>
            </a:endParaRPr>
          </a:p>
          <a:p>
            <a:pPr>
              <a:lnSpc>
                <a:spcPct val="150000"/>
              </a:lnSpc>
            </a:pPr>
            <a:r>
              <a:rPr lang="en-CA" sz="2800" i="1" dirty="0" smtClean="0">
                <a:solidFill>
                  <a:schemeClr val="bg1"/>
                </a:solidFill>
              </a:rPr>
              <a:t>There </a:t>
            </a:r>
            <a:r>
              <a:rPr lang="en-CA" sz="2800" i="1" dirty="0">
                <a:solidFill>
                  <a:schemeClr val="bg1"/>
                </a:solidFill>
              </a:rPr>
              <a:t>is not a square inch in the whole domain of our human existence over which Jesus Christ, who is Sovereign over all, does not cry - 'Mine</a:t>
            </a:r>
            <a:r>
              <a:rPr lang="en-CA" sz="2800" i="1" dirty="0" smtClean="0">
                <a:solidFill>
                  <a:schemeClr val="bg1"/>
                </a:solidFill>
              </a:rPr>
              <a:t>!‘</a:t>
            </a:r>
          </a:p>
          <a:p>
            <a:pPr>
              <a:lnSpc>
                <a:spcPct val="150000"/>
              </a:lnSpc>
            </a:pPr>
            <a:r>
              <a:rPr lang="en-CA" sz="2800" dirty="0" smtClean="0">
                <a:solidFill>
                  <a:schemeClr val="bg1"/>
                </a:solidFill>
              </a:rPr>
              <a:t>							Abraham </a:t>
            </a:r>
            <a:r>
              <a:rPr lang="en-CA" sz="2800" dirty="0">
                <a:solidFill>
                  <a:schemeClr val="bg1"/>
                </a:solidFill>
              </a:rPr>
              <a:t>Kuyper</a:t>
            </a:r>
            <a:r>
              <a:rPr lang="en-CA" sz="2800" i="1" dirty="0" smtClean="0">
                <a:solidFill>
                  <a:schemeClr val="bg1"/>
                </a:solidFill>
              </a:rPr>
              <a:t> </a:t>
            </a:r>
            <a:endParaRPr lang="en-CA" sz="2800" dirty="0">
              <a:solidFill>
                <a:schemeClr val="bg1"/>
              </a:solidFill>
            </a:endParaRPr>
          </a:p>
          <a:p>
            <a:pPr>
              <a:lnSpc>
                <a:spcPct val="150000"/>
              </a:lnSpc>
            </a:pPr>
            <a:endParaRPr lang="en-CA" sz="28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6" y="1290818"/>
            <a:ext cx="2361574" cy="1150458"/>
          </a:xfrm>
          <a:prstGeom prst="rect">
            <a:avLst/>
          </a:prstGeom>
        </p:spPr>
      </p:pic>
    </p:spTree>
    <p:extLst>
      <p:ext uri="{BB962C8B-B14F-4D97-AF65-F5344CB8AC3E}">
        <p14:creationId xmlns:p14="http://schemas.microsoft.com/office/powerpoint/2010/main" val="1375677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Flowchart: Alternate Process 10"/>
          <p:cNvSpPr/>
          <p:nvPr/>
        </p:nvSpPr>
        <p:spPr>
          <a:xfrm>
            <a:off x="2150192" y="2526688"/>
            <a:ext cx="7992888" cy="2520280"/>
          </a:xfrm>
          <a:prstGeom prst="flowChartAlternateProcess">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b="1" dirty="0" smtClean="0">
                <a:solidFill>
                  <a:schemeClr val="bg1"/>
                </a:solidFill>
                <a:latin typeface="Arial" pitchFamily="34" charset="0"/>
                <a:cs typeface="Arial" pitchFamily="34" charset="0"/>
              </a:rPr>
              <a:t>Our vision </a:t>
            </a:r>
            <a:r>
              <a:rPr lang="en-CA" sz="2400" b="1" dirty="0">
                <a:solidFill>
                  <a:schemeClr val="bg1"/>
                </a:solidFill>
                <a:latin typeface="Arial" pitchFamily="34" charset="0"/>
                <a:cs typeface="Arial" pitchFamily="34" charset="0"/>
              </a:rPr>
              <a:t>at WRBC </a:t>
            </a:r>
            <a:r>
              <a:rPr lang="en-CA" sz="2400" b="1" dirty="0" smtClean="0">
                <a:solidFill>
                  <a:schemeClr val="bg1"/>
                </a:solidFill>
                <a:latin typeface="Arial" pitchFamily="34" charset="0"/>
                <a:cs typeface="Arial" pitchFamily="34" charset="0"/>
              </a:rPr>
              <a:t>is:</a:t>
            </a:r>
          </a:p>
          <a:p>
            <a:endParaRPr lang="en-CA" sz="2400" b="1" dirty="0" smtClean="0">
              <a:solidFill>
                <a:schemeClr val="bg1"/>
              </a:solidFill>
              <a:latin typeface="Arial" pitchFamily="34" charset="0"/>
              <a:cs typeface="Arial" pitchFamily="34" charset="0"/>
            </a:endParaRPr>
          </a:p>
          <a:p>
            <a:r>
              <a:rPr lang="en-CA" sz="2400" b="1" dirty="0" smtClean="0">
                <a:solidFill>
                  <a:schemeClr val="bg1"/>
                </a:solidFill>
                <a:latin typeface="Arial" pitchFamily="34" charset="0"/>
                <a:cs typeface="Arial" pitchFamily="34" charset="0"/>
              </a:rPr>
              <a:t> </a:t>
            </a:r>
            <a:r>
              <a:rPr lang="en-CA" sz="2400" b="1" i="1" dirty="0" smtClean="0">
                <a:solidFill>
                  <a:srgbClr val="FFFF00"/>
                </a:solidFill>
                <a:latin typeface="Arial" pitchFamily="34" charset="0"/>
                <a:cs typeface="Arial" pitchFamily="34" charset="0"/>
              </a:rPr>
              <a:t>To make and nurture </a:t>
            </a:r>
            <a:r>
              <a:rPr lang="en-CA" sz="2400" b="1" i="1" dirty="0">
                <a:solidFill>
                  <a:srgbClr val="FFFF00"/>
                </a:solidFill>
                <a:latin typeface="Arial" pitchFamily="34" charset="0"/>
                <a:cs typeface="Arial" pitchFamily="34" charset="0"/>
              </a:rPr>
              <a:t>followers of Jesus Christ through healthy relationships. </a:t>
            </a:r>
          </a:p>
          <a:p>
            <a:endParaRPr lang="en-CA" sz="2400" b="1" i="1" dirty="0">
              <a:solidFill>
                <a:srgbClr val="FFFF00"/>
              </a:solidFill>
              <a:latin typeface="Arial" pitchFamily="34" charset="0"/>
              <a:cs typeface="Arial" pitchFamily="34" charset="0"/>
            </a:endParaRPr>
          </a:p>
        </p:txBody>
      </p:sp>
      <p:pic>
        <p:nvPicPr>
          <p:cNvPr id="6" name="Picture 5" descr="WRBC Bottom placement.png"/>
          <p:cNvPicPr>
            <a:picLocks noChangeAspect="1"/>
          </p:cNvPicPr>
          <p:nvPr/>
        </p:nvPicPr>
        <p:blipFill>
          <a:blip r:embed="rId3" cstate="print"/>
          <a:srcRect t="88849"/>
          <a:stretch>
            <a:fillRect/>
          </a:stretch>
        </p:blipFill>
        <p:spPr>
          <a:xfrm>
            <a:off x="1524001" y="6093296"/>
            <a:ext cx="9143999" cy="764704"/>
          </a:xfrm>
          <a:prstGeom prst="rect">
            <a:avLst/>
          </a:prstGeom>
        </p:spPr>
      </p:pic>
      <p:sp>
        <p:nvSpPr>
          <p:cNvPr id="7" name="Rectangle 6"/>
          <p:cNvSpPr/>
          <p:nvPr/>
        </p:nvSpPr>
        <p:spPr>
          <a:xfrm>
            <a:off x="2567608" y="285729"/>
            <a:ext cx="7457482" cy="584775"/>
          </a:xfrm>
          <a:prstGeom prst="rect">
            <a:avLst/>
          </a:prstGeom>
          <a:noFill/>
        </p:spPr>
        <p:txBody>
          <a:bodyPr wrap="square" lIns="91440" tIns="45720" rIns="91440" bIns="45720">
            <a:spAutoFit/>
          </a:bodyP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Journeying towards Christ-likeness Together</a:t>
            </a:r>
          </a:p>
        </p:txBody>
      </p:sp>
      <p:pic>
        <p:nvPicPr>
          <p:cNvPr id="10" name="Picture 2"/>
          <p:cNvPicPr>
            <a:picLocks noChangeAspect="1" noChangeArrowheads="1"/>
          </p:cNvPicPr>
          <p:nvPr/>
        </p:nvPicPr>
        <p:blipFill>
          <a:blip r:embed="rId4" cstate="print"/>
          <a:srcRect/>
          <a:stretch>
            <a:fillRect/>
          </a:stretch>
        </p:blipFill>
        <p:spPr bwMode="auto">
          <a:xfrm>
            <a:off x="4727848" y="1109609"/>
            <a:ext cx="2837576" cy="864096"/>
          </a:xfrm>
          <a:prstGeom prst="rect">
            <a:avLst/>
          </a:prstGeom>
          <a:noFill/>
          <a:ln w="9525">
            <a:noFill/>
            <a:miter lim="800000"/>
            <a:headEnd/>
            <a:tailEnd/>
          </a:ln>
          <a:effectLst/>
        </p:spPr>
      </p:pic>
    </p:spTree>
    <p:extLst>
      <p:ext uri="{BB962C8B-B14F-4D97-AF65-F5344CB8AC3E}">
        <p14:creationId xmlns:p14="http://schemas.microsoft.com/office/powerpoint/2010/main" val="1534616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Flowchart: Alternate Process 10"/>
          <p:cNvSpPr/>
          <p:nvPr/>
        </p:nvSpPr>
        <p:spPr>
          <a:xfrm>
            <a:off x="1181099" y="1800225"/>
            <a:ext cx="9791701" cy="3790949"/>
          </a:xfrm>
          <a:prstGeom prst="flowChartAlternateProcess">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en-CA" sz="2400" u="sng" dirty="0" smtClean="0"/>
          </a:p>
          <a:p>
            <a:pPr lvl="0" algn="ctr">
              <a:lnSpc>
                <a:spcPct val="150000"/>
              </a:lnSpc>
            </a:pPr>
            <a:r>
              <a:rPr lang="en-CA" sz="2400" u="sng" dirty="0" smtClean="0"/>
              <a:t>Intimate</a:t>
            </a:r>
            <a:r>
              <a:rPr lang="en-CA" sz="2400" dirty="0" smtClean="0"/>
              <a:t> </a:t>
            </a:r>
            <a:r>
              <a:rPr lang="en-CA" sz="2400" dirty="0"/>
              <a:t>relationship with God through Jesus Christ</a:t>
            </a:r>
          </a:p>
          <a:p>
            <a:pPr lvl="0" algn="ctr">
              <a:lnSpc>
                <a:spcPct val="150000"/>
              </a:lnSpc>
            </a:pPr>
            <a:r>
              <a:rPr lang="en-CA" sz="2400" u="sng" dirty="0"/>
              <a:t>Loving</a:t>
            </a:r>
            <a:r>
              <a:rPr lang="en-CA" sz="2400" dirty="0"/>
              <a:t> relationships within our own families </a:t>
            </a:r>
          </a:p>
          <a:p>
            <a:pPr lvl="0" algn="ctr">
              <a:lnSpc>
                <a:spcPct val="150000"/>
              </a:lnSpc>
            </a:pPr>
            <a:r>
              <a:rPr lang="en-CA" sz="2400" u="sng" dirty="0"/>
              <a:t>Authentic</a:t>
            </a:r>
            <a:r>
              <a:rPr lang="en-CA" sz="2400" dirty="0"/>
              <a:t> relationships with one another in the Church Family </a:t>
            </a:r>
          </a:p>
          <a:p>
            <a:pPr lvl="0" algn="ctr">
              <a:lnSpc>
                <a:spcPct val="150000"/>
              </a:lnSpc>
            </a:pPr>
            <a:r>
              <a:rPr lang="en-CA" sz="2400" u="sng" dirty="0"/>
              <a:t>Caring</a:t>
            </a:r>
            <a:r>
              <a:rPr lang="en-CA" sz="2400" dirty="0"/>
              <a:t> relationships with our neighbourhoods</a:t>
            </a:r>
          </a:p>
          <a:p>
            <a:pPr lvl="0" algn="ctr">
              <a:lnSpc>
                <a:spcPct val="150000"/>
              </a:lnSpc>
            </a:pPr>
            <a:r>
              <a:rPr lang="en-CA" sz="2400" u="sng" dirty="0"/>
              <a:t>Meaningful</a:t>
            </a:r>
            <a:r>
              <a:rPr lang="en-CA" sz="2400" dirty="0"/>
              <a:t> relationships with people from other cultures </a:t>
            </a:r>
          </a:p>
        </p:txBody>
      </p:sp>
      <p:pic>
        <p:nvPicPr>
          <p:cNvPr id="6" name="Picture 5" descr="WRBC Bottom placement.png"/>
          <p:cNvPicPr>
            <a:picLocks noChangeAspect="1"/>
          </p:cNvPicPr>
          <p:nvPr/>
        </p:nvPicPr>
        <p:blipFill>
          <a:blip r:embed="rId3" cstate="print"/>
          <a:srcRect t="88849"/>
          <a:stretch>
            <a:fillRect/>
          </a:stretch>
        </p:blipFill>
        <p:spPr>
          <a:xfrm>
            <a:off x="1524001" y="6093296"/>
            <a:ext cx="9143999" cy="764704"/>
          </a:xfrm>
          <a:prstGeom prst="rect">
            <a:avLst/>
          </a:prstGeom>
        </p:spPr>
      </p:pic>
      <p:pic>
        <p:nvPicPr>
          <p:cNvPr id="10" name="Picture 2"/>
          <p:cNvPicPr>
            <a:picLocks noChangeAspect="1" noChangeArrowheads="1"/>
          </p:cNvPicPr>
          <p:nvPr/>
        </p:nvPicPr>
        <p:blipFill>
          <a:blip r:embed="rId4" cstate="print"/>
          <a:srcRect/>
          <a:stretch>
            <a:fillRect/>
          </a:stretch>
        </p:blipFill>
        <p:spPr bwMode="auto">
          <a:xfrm>
            <a:off x="4677212" y="616264"/>
            <a:ext cx="2837576" cy="864096"/>
          </a:xfrm>
          <a:prstGeom prst="rect">
            <a:avLst/>
          </a:prstGeom>
          <a:noFill/>
          <a:ln w="9525">
            <a:noFill/>
            <a:miter lim="800000"/>
            <a:headEnd/>
            <a:tailEnd/>
          </a:ln>
          <a:effectLst/>
        </p:spPr>
      </p:pic>
      <p:sp>
        <p:nvSpPr>
          <p:cNvPr id="2" name="TextBox 1"/>
          <p:cNvSpPr txBox="1"/>
          <p:nvPr/>
        </p:nvSpPr>
        <p:spPr>
          <a:xfrm>
            <a:off x="4010025" y="2038350"/>
            <a:ext cx="4019550" cy="584775"/>
          </a:xfrm>
          <a:prstGeom prst="rect">
            <a:avLst/>
          </a:prstGeom>
          <a:noFill/>
        </p:spPr>
        <p:txBody>
          <a:bodyPr wrap="square" rtlCol="0">
            <a:spAutoFit/>
          </a:bodyPr>
          <a:lstStyle/>
          <a:p>
            <a:r>
              <a:rPr lang="en-CA" sz="3200" dirty="0" smtClean="0">
                <a:solidFill>
                  <a:srgbClr val="FFFF00"/>
                </a:solidFill>
              </a:rPr>
              <a:t>Five Core Relationships</a:t>
            </a:r>
            <a:endParaRPr lang="en-CA" sz="3200" dirty="0">
              <a:solidFill>
                <a:srgbClr val="FFFF00"/>
              </a:solidFill>
            </a:endParaRPr>
          </a:p>
        </p:txBody>
      </p:sp>
    </p:spTree>
    <p:extLst>
      <p:ext uri="{BB962C8B-B14F-4D97-AF65-F5344CB8AC3E}">
        <p14:creationId xmlns:p14="http://schemas.microsoft.com/office/powerpoint/2010/main" val="1106025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Flowchart: Alternate Process 20"/>
          <p:cNvSpPr/>
          <p:nvPr/>
        </p:nvSpPr>
        <p:spPr>
          <a:xfrm>
            <a:off x="2423592" y="1052736"/>
            <a:ext cx="8001056" cy="5000660"/>
          </a:xfrm>
          <a:prstGeom prst="flowChartAlternateProcess">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Arial" pitchFamily="34" charset="0"/>
              <a:cs typeface="Arial" pitchFamily="34" charset="0"/>
            </a:endParaRPr>
          </a:p>
        </p:txBody>
      </p:sp>
      <p:sp>
        <p:nvSpPr>
          <p:cNvPr id="2049" name="Rectangle 1"/>
          <p:cNvSpPr>
            <a:spLocks noChangeArrowheads="1"/>
          </p:cNvSpPr>
          <p:nvPr/>
        </p:nvSpPr>
        <p:spPr bwMode="auto">
          <a:xfrm>
            <a:off x="2452662" y="1571613"/>
            <a:ext cx="764386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buFont typeface="Wingdings" pitchFamily="2" charset="2"/>
              <a:buChar char="Ø"/>
            </a:pPr>
            <a:r>
              <a:rPr lang="en-CA" sz="2400" b="1" dirty="0">
                <a:solidFill>
                  <a:schemeClr val="bg1"/>
                </a:solidFill>
                <a:latin typeface="Arial" pitchFamily="34" charset="0"/>
                <a:cs typeface="Arial" pitchFamily="34" charset="0"/>
              </a:rPr>
              <a:t>Our goal is to journey towards Christ-likeness together at a level of intimacy suitable for each person.</a:t>
            </a:r>
          </a:p>
        </p:txBody>
      </p:sp>
      <p:sp>
        <p:nvSpPr>
          <p:cNvPr id="10" name="Rectangle 1"/>
          <p:cNvSpPr>
            <a:spLocks noChangeArrowheads="1"/>
          </p:cNvSpPr>
          <p:nvPr/>
        </p:nvSpPr>
        <p:spPr bwMode="auto">
          <a:xfrm>
            <a:off x="4943872" y="3068961"/>
            <a:ext cx="292895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r>
              <a:rPr lang="en-CA" sz="2400" b="1" dirty="0">
                <a:solidFill>
                  <a:schemeClr val="bg1"/>
                </a:solidFill>
                <a:latin typeface="Arial" pitchFamily="34" charset="0"/>
                <a:cs typeface="Arial" pitchFamily="34" charset="0"/>
              </a:rPr>
              <a:t>Depth of Sharing</a:t>
            </a:r>
          </a:p>
        </p:txBody>
      </p:sp>
      <p:pic>
        <p:nvPicPr>
          <p:cNvPr id="5126" name="Picture 6" descr="http://t2.gstatic.com/images?q=tbn:ANd9GcSXoUlSpcFqrG6zziQjAMR8PX1YXW7U6xPoDBzy-9poUySB_EhOZw"/>
          <p:cNvPicPr>
            <a:picLocks noChangeAspect="1" noChangeArrowheads="1"/>
          </p:cNvPicPr>
          <p:nvPr/>
        </p:nvPicPr>
        <p:blipFill>
          <a:blip r:embed="rId3" cstate="print"/>
          <a:srcRect/>
          <a:stretch>
            <a:fillRect/>
          </a:stretch>
        </p:blipFill>
        <p:spPr bwMode="auto">
          <a:xfrm>
            <a:off x="5761457" y="4159340"/>
            <a:ext cx="1368464" cy="1285884"/>
          </a:xfrm>
          <a:prstGeom prst="rect">
            <a:avLst/>
          </a:prstGeom>
          <a:noFill/>
        </p:spPr>
      </p:pic>
      <p:sp>
        <p:nvSpPr>
          <p:cNvPr id="14" name="Right Arrow 13"/>
          <p:cNvSpPr/>
          <p:nvPr/>
        </p:nvSpPr>
        <p:spPr>
          <a:xfrm>
            <a:off x="4585959" y="4581128"/>
            <a:ext cx="99956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ight Arrow 14"/>
          <p:cNvSpPr/>
          <p:nvPr/>
        </p:nvSpPr>
        <p:spPr>
          <a:xfrm>
            <a:off x="7394271" y="4581128"/>
            <a:ext cx="107157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
          <p:cNvSpPr>
            <a:spLocks noChangeArrowheads="1"/>
          </p:cNvSpPr>
          <p:nvPr/>
        </p:nvSpPr>
        <p:spPr bwMode="auto">
          <a:xfrm>
            <a:off x="2423592" y="3284985"/>
            <a:ext cx="22322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CA" sz="2400" i="1" dirty="0" smtClean="0">
                <a:solidFill>
                  <a:schemeClr val="bg1"/>
                </a:solidFill>
                <a:latin typeface="Arial" pitchFamily="34" charset="0"/>
                <a:cs typeface="Arial" pitchFamily="34" charset="0"/>
              </a:rPr>
              <a:t>Lower</a:t>
            </a:r>
            <a:endParaRPr lang="en-CA" sz="2400" i="1" dirty="0">
              <a:solidFill>
                <a:schemeClr val="bg1"/>
              </a:solidFill>
              <a:latin typeface="Arial" pitchFamily="34" charset="0"/>
              <a:cs typeface="Arial" pitchFamily="34" charset="0"/>
            </a:endParaRPr>
          </a:p>
          <a:p>
            <a:pPr lvl="0" algn="ctr"/>
            <a:r>
              <a:rPr lang="en-CA" sz="2400" i="1" dirty="0">
                <a:solidFill>
                  <a:schemeClr val="bg1"/>
                </a:solidFill>
                <a:latin typeface="Arial" pitchFamily="34" charset="0"/>
                <a:cs typeface="Arial" pitchFamily="34" charset="0"/>
              </a:rPr>
              <a:t>Intimacy</a:t>
            </a:r>
          </a:p>
        </p:txBody>
      </p:sp>
      <p:sp>
        <p:nvSpPr>
          <p:cNvPr id="17" name="Rectangle 1"/>
          <p:cNvSpPr>
            <a:spLocks noChangeArrowheads="1"/>
          </p:cNvSpPr>
          <p:nvPr/>
        </p:nvSpPr>
        <p:spPr bwMode="auto">
          <a:xfrm>
            <a:off x="5447928" y="3645025"/>
            <a:ext cx="208823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CA" sz="2400" i="1" dirty="0">
                <a:solidFill>
                  <a:schemeClr val="bg1"/>
                </a:solidFill>
                <a:latin typeface="Arial" pitchFamily="34" charset="0"/>
                <a:cs typeface="Arial" pitchFamily="34" charset="0"/>
              </a:rPr>
              <a:t>Intimate</a:t>
            </a:r>
          </a:p>
        </p:txBody>
      </p:sp>
      <p:sp>
        <p:nvSpPr>
          <p:cNvPr id="18" name="Rectangle 1"/>
          <p:cNvSpPr>
            <a:spLocks noChangeArrowheads="1"/>
          </p:cNvSpPr>
          <p:nvPr/>
        </p:nvSpPr>
        <p:spPr bwMode="auto">
          <a:xfrm>
            <a:off x="8256240" y="3348047"/>
            <a:ext cx="21934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CA" sz="2400" i="1" dirty="0" smtClean="0">
                <a:solidFill>
                  <a:schemeClr val="bg1"/>
                </a:solidFill>
                <a:latin typeface="Arial" pitchFamily="34" charset="0"/>
                <a:cs typeface="Arial" pitchFamily="34" charset="0"/>
              </a:rPr>
              <a:t>More</a:t>
            </a:r>
            <a:endParaRPr lang="en-CA" sz="2400" i="1" dirty="0">
              <a:solidFill>
                <a:schemeClr val="bg1"/>
              </a:solidFill>
              <a:latin typeface="Arial" pitchFamily="34" charset="0"/>
              <a:cs typeface="Arial" pitchFamily="34" charset="0"/>
            </a:endParaRPr>
          </a:p>
          <a:p>
            <a:pPr lvl="0" algn="ctr"/>
            <a:r>
              <a:rPr lang="en-CA" sz="2400" i="1" dirty="0" smtClean="0">
                <a:solidFill>
                  <a:schemeClr val="bg1"/>
                </a:solidFill>
                <a:latin typeface="Arial" pitchFamily="34" charset="0"/>
                <a:cs typeface="Arial" pitchFamily="34" charset="0"/>
              </a:rPr>
              <a:t>Intimate</a:t>
            </a:r>
            <a:endParaRPr lang="en-CA" sz="2400" i="1" dirty="0">
              <a:solidFill>
                <a:schemeClr val="bg1"/>
              </a:solidFill>
              <a:latin typeface="Arial" pitchFamily="34" charset="0"/>
              <a:cs typeface="Arial" pitchFamily="34" charset="0"/>
            </a:endParaRPr>
          </a:p>
        </p:txBody>
      </p:sp>
      <p:pic>
        <p:nvPicPr>
          <p:cNvPr id="20" name="Picture 10" descr="http://free.clipartof.com/7-Free-Teamwork-Clip-Art-Of-A-Circle-Of-Diverse-People-Holding-Hands.jpg"/>
          <p:cNvPicPr>
            <a:picLocks noChangeAspect="1" noChangeArrowheads="1"/>
          </p:cNvPicPr>
          <p:nvPr/>
        </p:nvPicPr>
        <p:blipFill>
          <a:blip r:embed="rId4" cstate="print"/>
          <a:srcRect/>
          <a:stretch>
            <a:fillRect/>
          </a:stretch>
        </p:blipFill>
        <p:spPr bwMode="auto">
          <a:xfrm>
            <a:off x="8762423" y="4221089"/>
            <a:ext cx="1214446" cy="1205709"/>
          </a:xfrm>
          <a:prstGeom prst="rect">
            <a:avLst/>
          </a:prstGeom>
          <a:noFill/>
        </p:spPr>
      </p:pic>
      <p:sp>
        <p:nvSpPr>
          <p:cNvPr id="22" name="Rectangle 21"/>
          <p:cNvSpPr/>
          <p:nvPr/>
        </p:nvSpPr>
        <p:spPr>
          <a:xfrm>
            <a:off x="2567608" y="285729"/>
            <a:ext cx="7457482" cy="584775"/>
          </a:xfrm>
          <a:prstGeom prst="rect">
            <a:avLst/>
          </a:prstGeom>
          <a:noFill/>
        </p:spPr>
        <p:txBody>
          <a:bodyPr wrap="square" lIns="91440" tIns="45720" rIns="91440" bIns="45720">
            <a:spAutoFit/>
          </a:bodyP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Journeying towards Christ-likeness Together</a:t>
            </a:r>
          </a:p>
        </p:txBody>
      </p:sp>
      <p:pic>
        <p:nvPicPr>
          <p:cNvPr id="23" name="Picture 22" descr="WRBC Bottom placement.png"/>
          <p:cNvPicPr>
            <a:picLocks noChangeAspect="1"/>
          </p:cNvPicPr>
          <p:nvPr/>
        </p:nvPicPr>
        <p:blipFill>
          <a:blip r:embed="rId5" cstate="print"/>
          <a:srcRect t="88849"/>
          <a:stretch>
            <a:fillRect/>
          </a:stretch>
        </p:blipFill>
        <p:spPr>
          <a:xfrm>
            <a:off x="1524001" y="6093296"/>
            <a:ext cx="9143999" cy="764704"/>
          </a:xfrm>
          <a:prstGeom prst="rect">
            <a:avLst/>
          </a:prstGeom>
        </p:spPr>
      </p:pic>
      <p:pic>
        <p:nvPicPr>
          <p:cNvPr id="1029" name="Picture 5"/>
          <p:cNvPicPr>
            <a:picLocks noChangeAspect="1" noChangeArrowheads="1"/>
          </p:cNvPicPr>
          <p:nvPr/>
        </p:nvPicPr>
        <p:blipFill>
          <a:blip r:embed="rId6" cstate="print"/>
          <a:srcRect/>
          <a:stretch>
            <a:fillRect/>
          </a:stretch>
        </p:blipFill>
        <p:spPr bwMode="auto">
          <a:xfrm>
            <a:off x="2641744" y="4149080"/>
            <a:ext cx="1774895" cy="1288356"/>
          </a:xfrm>
          <a:prstGeom prst="rect">
            <a:avLst/>
          </a:prstGeom>
          <a:noFill/>
          <a:ln w="9525">
            <a:noFill/>
            <a:miter lim="800000"/>
            <a:headEnd/>
            <a:tailEnd/>
          </a:ln>
        </p:spPr>
      </p:pic>
    </p:spTree>
    <p:extLst>
      <p:ext uri="{BB962C8B-B14F-4D97-AF65-F5344CB8AC3E}">
        <p14:creationId xmlns:p14="http://schemas.microsoft.com/office/powerpoint/2010/main" val="3494589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2000"/>
                                        <p:tgtEl>
                                          <p:spTgt spid="1029"/>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2000"/>
                                        <p:tgtEl>
                                          <p:spTgt spid="1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fade">
                                      <p:cBhvr>
                                        <p:cTn id="16" dur="2000"/>
                                        <p:tgtEl>
                                          <p:spTgt spid="1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5126"/>
                                        </p:tgtEl>
                                        <p:attrNameLst>
                                          <p:attrName>style.visibility</p:attrName>
                                        </p:attrNameLst>
                                      </p:cBhvr>
                                      <p:to>
                                        <p:strVal val="visible"/>
                                      </p:to>
                                    </p:set>
                                    <p:animEffect transition="in" filter="fade">
                                      <p:cBhvr>
                                        <p:cTn id="24" dur="2000"/>
                                        <p:tgtEl>
                                          <p:spTgt spid="5126"/>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20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2000"/>
                                        <p:tgtEl>
                                          <p:spTgt spid="18">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8">
                                            <p:txEl>
                                              <p:pRg st="1" end="1"/>
                                            </p:txEl>
                                          </p:spTgt>
                                        </p:tgtEl>
                                        <p:attrNameLst>
                                          <p:attrName>style.visibility</p:attrName>
                                        </p:attrNameLst>
                                      </p:cBhvr>
                                      <p:to>
                                        <p:strVal val="visible"/>
                                      </p:to>
                                    </p:set>
                                    <p:animEffect transition="in" filter="fade">
                                      <p:cBhvr>
                                        <p:cTn id="38" dur="2000"/>
                                        <p:tgtEl>
                                          <p:spTgt spid="18">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22" descr="WRBC Bottom placement.png"/>
          <p:cNvPicPr>
            <a:picLocks noChangeAspect="1"/>
          </p:cNvPicPr>
          <p:nvPr/>
        </p:nvPicPr>
        <p:blipFill>
          <a:blip r:embed="rId3" cstate="print"/>
          <a:srcRect t="88849"/>
          <a:stretch>
            <a:fillRect/>
          </a:stretch>
        </p:blipFill>
        <p:spPr>
          <a:xfrm>
            <a:off x="1524001" y="6093296"/>
            <a:ext cx="9143999" cy="76470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1329" y="400604"/>
            <a:ext cx="3522451" cy="5702061"/>
          </a:xfrm>
          <a:prstGeom prst="rect">
            <a:avLst/>
          </a:prstGeom>
        </p:spPr>
      </p:pic>
      <p:pic>
        <p:nvPicPr>
          <p:cNvPr id="19" name="Picture 2"/>
          <p:cNvPicPr>
            <a:picLocks noChangeAspect="1" noChangeArrowheads="1"/>
          </p:cNvPicPr>
          <p:nvPr/>
        </p:nvPicPr>
        <p:blipFill>
          <a:blip r:embed="rId5" cstate="print"/>
          <a:srcRect/>
          <a:stretch>
            <a:fillRect/>
          </a:stretch>
        </p:blipFill>
        <p:spPr bwMode="auto">
          <a:xfrm>
            <a:off x="1192140" y="400604"/>
            <a:ext cx="2837576" cy="864096"/>
          </a:xfrm>
          <a:prstGeom prst="rect">
            <a:avLst/>
          </a:prstGeom>
          <a:noFill/>
          <a:ln w="9525">
            <a:noFill/>
            <a:miter lim="800000"/>
            <a:headEnd/>
            <a:tailEnd/>
          </a:ln>
          <a:effectLst/>
        </p:spPr>
      </p:pic>
    </p:spTree>
    <p:extLst>
      <p:ext uri="{BB962C8B-B14F-4D97-AF65-F5344CB8AC3E}">
        <p14:creationId xmlns:p14="http://schemas.microsoft.com/office/powerpoint/2010/main" val="1888628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3" name="TextBox 2"/>
          <p:cNvSpPr txBox="1"/>
          <p:nvPr/>
        </p:nvSpPr>
        <p:spPr>
          <a:xfrm>
            <a:off x="965261" y="2212676"/>
            <a:ext cx="10763704" cy="1384995"/>
          </a:xfrm>
          <a:prstGeom prst="rect">
            <a:avLst/>
          </a:prstGeom>
          <a:noFill/>
        </p:spPr>
        <p:txBody>
          <a:bodyPr wrap="square" rtlCol="0">
            <a:spAutoFit/>
          </a:bodyPr>
          <a:lstStyle/>
          <a:p>
            <a:pPr>
              <a:lnSpc>
                <a:spcPct val="150000"/>
              </a:lnSpc>
            </a:pPr>
            <a:endParaRPr lang="en-CA" sz="2800" dirty="0" smtClean="0">
              <a:solidFill>
                <a:schemeClr val="bg1"/>
              </a:solidFill>
            </a:endParaRPr>
          </a:p>
          <a:p>
            <a:pPr>
              <a:lnSpc>
                <a:spcPct val="150000"/>
              </a:lnSpc>
            </a:pPr>
            <a:endParaRPr lang="en-CA" sz="2800" dirty="0">
              <a:solidFill>
                <a:schemeClr val="bg1"/>
              </a:solidFill>
            </a:endParaRPr>
          </a:p>
        </p:txBody>
      </p:sp>
      <p:sp>
        <p:nvSpPr>
          <p:cNvPr id="2" name="TextBox 1"/>
          <p:cNvSpPr txBox="1"/>
          <p:nvPr/>
        </p:nvSpPr>
        <p:spPr>
          <a:xfrm>
            <a:off x="295275" y="1514475"/>
            <a:ext cx="11506200" cy="2554545"/>
          </a:xfrm>
          <a:prstGeom prst="rect">
            <a:avLst/>
          </a:prstGeom>
          <a:noFill/>
        </p:spPr>
        <p:txBody>
          <a:bodyPr wrap="square" rtlCol="0">
            <a:spAutoFit/>
          </a:bodyPr>
          <a:lstStyle/>
          <a:p>
            <a:r>
              <a:rPr lang="en-CA" sz="3200" i="1" dirty="0">
                <a:solidFill>
                  <a:schemeClr val="bg1"/>
                </a:solidFill>
              </a:rPr>
              <a:t>The central reality of church is a group of people called to an ever-deepening personal belonging of friendship with Jesus of Nazareth. The command is to abide, to dwell in Him as He dwelt in the Father. You have an image that Jesus used of total intimacy. But Jesus doesn’t give us a deeper relationship with Him apart from His Body. </a:t>
            </a:r>
            <a:endParaRPr lang="en-CA" sz="3200" dirty="0"/>
          </a:p>
        </p:txBody>
      </p:sp>
    </p:spTree>
    <p:extLst>
      <p:ext uri="{BB962C8B-B14F-4D97-AF65-F5344CB8AC3E}">
        <p14:creationId xmlns:p14="http://schemas.microsoft.com/office/powerpoint/2010/main" val="2679581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3" name="TextBox 2"/>
          <p:cNvSpPr txBox="1"/>
          <p:nvPr/>
        </p:nvSpPr>
        <p:spPr>
          <a:xfrm>
            <a:off x="965261" y="2212676"/>
            <a:ext cx="10763704" cy="1384995"/>
          </a:xfrm>
          <a:prstGeom prst="rect">
            <a:avLst/>
          </a:prstGeom>
          <a:noFill/>
        </p:spPr>
        <p:txBody>
          <a:bodyPr wrap="square" rtlCol="0">
            <a:spAutoFit/>
          </a:bodyPr>
          <a:lstStyle/>
          <a:p>
            <a:pPr>
              <a:lnSpc>
                <a:spcPct val="150000"/>
              </a:lnSpc>
            </a:pPr>
            <a:endParaRPr lang="en-CA" sz="2800" dirty="0" smtClean="0">
              <a:solidFill>
                <a:schemeClr val="bg1"/>
              </a:solidFill>
            </a:endParaRPr>
          </a:p>
          <a:p>
            <a:pPr>
              <a:lnSpc>
                <a:spcPct val="150000"/>
              </a:lnSpc>
            </a:pPr>
            <a:endParaRPr lang="en-CA" sz="2800" dirty="0">
              <a:solidFill>
                <a:schemeClr val="bg1"/>
              </a:solidFill>
            </a:endParaRPr>
          </a:p>
        </p:txBody>
      </p:sp>
      <p:sp>
        <p:nvSpPr>
          <p:cNvPr id="2" name="TextBox 1"/>
          <p:cNvSpPr txBox="1"/>
          <p:nvPr/>
        </p:nvSpPr>
        <p:spPr>
          <a:xfrm>
            <a:off x="295275" y="1514475"/>
            <a:ext cx="11506200" cy="3323987"/>
          </a:xfrm>
          <a:prstGeom prst="rect">
            <a:avLst/>
          </a:prstGeom>
          <a:noFill/>
        </p:spPr>
        <p:txBody>
          <a:bodyPr wrap="square" rtlCol="0">
            <a:spAutoFit/>
          </a:bodyPr>
          <a:lstStyle/>
          <a:p>
            <a:r>
              <a:rPr lang="en-CA" sz="3200" i="1" dirty="0" smtClean="0">
                <a:solidFill>
                  <a:schemeClr val="bg1"/>
                </a:solidFill>
              </a:rPr>
              <a:t>Jesus </a:t>
            </a:r>
            <a:r>
              <a:rPr lang="en-CA" sz="3200" i="1" dirty="0">
                <a:solidFill>
                  <a:schemeClr val="bg1"/>
                </a:solidFill>
              </a:rPr>
              <a:t>does not come alone. He can’t, because Jesus already has a people, He has a family. And when Jesus comes to us He always brings His family with Him. Then we say, ‘No, I just want you. What I have heard about you is fairly good, but what I’ve heard about your family is not so good. And Jesus says, ‘We come together.’ </a:t>
            </a:r>
            <a:endParaRPr lang="en-CA" sz="3200" i="1" dirty="0" smtClean="0">
              <a:solidFill>
                <a:schemeClr val="bg1"/>
              </a:solidFill>
            </a:endParaRPr>
          </a:p>
          <a:p>
            <a:r>
              <a:rPr lang="en-CA" sz="3200" i="1" dirty="0">
                <a:solidFill>
                  <a:schemeClr val="bg1"/>
                </a:solidFill>
              </a:rPr>
              <a:t>	</a:t>
            </a:r>
            <a:r>
              <a:rPr lang="en-CA" sz="3200" i="1" dirty="0" smtClean="0">
                <a:solidFill>
                  <a:schemeClr val="bg1"/>
                </a:solidFill>
              </a:rPr>
              <a:t>							</a:t>
            </a:r>
            <a:r>
              <a:rPr lang="en-CA" sz="2400" i="1" dirty="0" smtClean="0">
                <a:solidFill>
                  <a:schemeClr val="bg1"/>
                </a:solidFill>
              </a:rPr>
              <a:t>Gordon Cosby</a:t>
            </a:r>
            <a:endParaRPr lang="en-CA" sz="2400" dirty="0">
              <a:solidFill>
                <a:schemeClr val="bg1"/>
              </a:solidFill>
            </a:endParaRPr>
          </a:p>
          <a:p>
            <a:endParaRPr lang="en-CA" dirty="0"/>
          </a:p>
        </p:txBody>
      </p:sp>
    </p:spTree>
    <p:extLst>
      <p:ext uri="{BB962C8B-B14F-4D97-AF65-F5344CB8AC3E}">
        <p14:creationId xmlns:p14="http://schemas.microsoft.com/office/powerpoint/2010/main" val="3679174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5464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901503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6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53" y="1304924"/>
            <a:ext cx="11222966" cy="5467351"/>
          </a:xfrm>
          <a:prstGeom prst="rect">
            <a:avLst/>
          </a:prstGeom>
        </p:spPr>
      </p:pic>
      <p:sp>
        <p:nvSpPr>
          <p:cNvPr id="2" name="TextBox 1"/>
          <p:cNvSpPr txBox="1"/>
          <p:nvPr/>
        </p:nvSpPr>
        <p:spPr>
          <a:xfrm>
            <a:off x="4295775" y="6010275"/>
            <a:ext cx="3438525" cy="646331"/>
          </a:xfrm>
          <a:prstGeom prst="rect">
            <a:avLst/>
          </a:prstGeom>
          <a:noFill/>
        </p:spPr>
        <p:txBody>
          <a:bodyPr wrap="square" rtlCol="0">
            <a:spAutoFit/>
          </a:bodyPr>
          <a:lstStyle/>
          <a:p>
            <a:r>
              <a:rPr lang="en-CA" sz="3600" dirty="0" smtClean="0"/>
              <a:t>Genesis 1:26 - 31</a:t>
            </a:r>
            <a:endParaRPr lang="en-CA" sz="3600" dirty="0"/>
          </a:p>
        </p:txBody>
      </p:sp>
    </p:spTree>
    <p:extLst>
      <p:ext uri="{BB962C8B-B14F-4D97-AF65-F5344CB8AC3E}">
        <p14:creationId xmlns:p14="http://schemas.microsoft.com/office/powerpoint/2010/main" val="1812283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2" name="TextBox 1"/>
          <p:cNvSpPr txBox="1"/>
          <p:nvPr/>
        </p:nvSpPr>
        <p:spPr>
          <a:xfrm>
            <a:off x="4295775" y="6010275"/>
            <a:ext cx="3438525" cy="646331"/>
          </a:xfrm>
          <a:prstGeom prst="rect">
            <a:avLst/>
          </a:prstGeom>
          <a:noFill/>
        </p:spPr>
        <p:txBody>
          <a:bodyPr wrap="square" rtlCol="0">
            <a:spAutoFit/>
          </a:bodyPr>
          <a:lstStyle/>
          <a:p>
            <a:r>
              <a:rPr lang="en-CA" sz="3600" dirty="0" smtClean="0"/>
              <a:t>Genesis 1:26 - 31</a:t>
            </a:r>
            <a:endParaRPr lang="en-CA" sz="3600" dirty="0"/>
          </a:p>
        </p:txBody>
      </p:sp>
      <p:sp>
        <p:nvSpPr>
          <p:cNvPr id="3" name="TextBox 2"/>
          <p:cNvSpPr txBox="1"/>
          <p:nvPr/>
        </p:nvSpPr>
        <p:spPr>
          <a:xfrm>
            <a:off x="2613804" y="1290818"/>
            <a:ext cx="9264769" cy="4893647"/>
          </a:xfrm>
          <a:prstGeom prst="rect">
            <a:avLst/>
          </a:prstGeom>
          <a:noFill/>
        </p:spPr>
        <p:txBody>
          <a:bodyPr wrap="square" rtlCol="0">
            <a:spAutoFit/>
          </a:bodyPr>
          <a:lstStyle/>
          <a:p>
            <a:pPr lvl="0">
              <a:lnSpc>
                <a:spcPct val="150000"/>
              </a:lnSpc>
            </a:pPr>
            <a:r>
              <a:rPr lang="en-CA" sz="2800" dirty="0">
                <a:solidFill>
                  <a:schemeClr val="bg1"/>
                </a:solidFill>
              </a:rPr>
              <a:t> </a:t>
            </a:r>
            <a:r>
              <a:rPr lang="en-CA" sz="2800" dirty="0" smtClean="0">
                <a:solidFill>
                  <a:schemeClr val="bg1"/>
                </a:solidFill>
              </a:rPr>
              <a:t> Co-Creators </a:t>
            </a:r>
            <a:r>
              <a:rPr lang="en-CA" sz="2800" dirty="0">
                <a:solidFill>
                  <a:schemeClr val="bg1"/>
                </a:solidFill>
              </a:rPr>
              <a:t>with God; capacity to work </a:t>
            </a:r>
            <a:r>
              <a:rPr lang="en-CA" sz="2800" dirty="0" smtClean="0">
                <a:solidFill>
                  <a:schemeClr val="bg1"/>
                </a:solidFill>
              </a:rPr>
              <a:t> </a:t>
            </a:r>
          </a:p>
          <a:p>
            <a:pPr lvl="0">
              <a:lnSpc>
                <a:spcPct val="150000"/>
              </a:lnSpc>
            </a:pPr>
            <a:r>
              <a:rPr lang="en-CA" sz="2800" dirty="0" smtClean="0">
                <a:solidFill>
                  <a:schemeClr val="bg1"/>
                </a:solidFill>
              </a:rPr>
              <a:t>  Co-Rulers </a:t>
            </a:r>
            <a:r>
              <a:rPr lang="en-CA" sz="2800" dirty="0">
                <a:solidFill>
                  <a:schemeClr val="bg1"/>
                </a:solidFill>
              </a:rPr>
              <a:t>with </a:t>
            </a:r>
            <a:r>
              <a:rPr lang="en-CA" sz="2800" dirty="0" smtClean="0">
                <a:solidFill>
                  <a:schemeClr val="bg1"/>
                </a:solidFill>
              </a:rPr>
              <a:t>God; </a:t>
            </a:r>
            <a:r>
              <a:rPr lang="en-CA" sz="2800" dirty="0">
                <a:solidFill>
                  <a:schemeClr val="bg1"/>
                </a:solidFill>
              </a:rPr>
              <a:t>stewards of His </a:t>
            </a:r>
            <a:r>
              <a:rPr lang="en-CA" sz="2800" dirty="0" smtClean="0">
                <a:solidFill>
                  <a:schemeClr val="bg1"/>
                </a:solidFill>
              </a:rPr>
              <a:t>creation </a:t>
            </a:r>
          </a:p>
          <a:p>
            <a:pPr lvl="0">
              <a:lnSpc>
                <a:spcPct val="150000"/>
              </a:lnSpc>
            </a:pPr>
            <a:r>
              <a:rPr lang="en-CA" sz="2800" dirty="0" smtClean="0">
                <a:solidFill>
                  <a:schemeClr val="bg1"/>
                </a:solidFill>
              </a:rPr>
              <a:t>  Observe </a:t>
            </a:r>
            <a:r>
              <a:rPr lang="en-CA" sz="2800" dirty="0">
                <a:solidFill>
                  <a:schemeClr val="bg1"/>
                </a:solidFill>
              </a:rPr>
              <a:t>Sabbath </a:t>
            </a:r>
            <a:r>
              <a:rPr lang="en-CA" sz="2800" dirty="0" smtClean="0">
                <a:solidFill>
                  <a:schemeClr val="bg1"/>
                </a:solidFill>
              </a:rPr>
              <a:t>rest; </a:t>
            </a:r>
            <a:r>
              <a:rPr lang="en-CA" sz="2800" dirty="0">
                <a:solidFill>
                  <a:schemeClr val="bg1"/>
                </a:solidFill>
              </a:rPr>
              <a:t>even as God </a:t>
            </a:r>
            <a:r>
              <a:rPr lang="en-CA" sz="2800" dirty="0" smtClean="0">
                <a:solidFill>
                  <a:schemeClr val="bg1"/>
                </a:solidFill>
              </a:rPr>
              <a:t>did.</a:t>
            </a:r>
          </a:p>
          <a:p>
            <a:pPr lvl="0">
              <a:lnSpc>
                <a:spcPct val="150000"/>
              </a:lnSpc>
            </a:pPr>
            <a:r>
              <a:rPr lang="en-CA" sz="2800" dirty="0" smtClean="0">
                <a:solidFill>
                  <a:schemeClr val="bg1"/>
                </a:solidFill>
              </a:rPr>
              <a:t>  Spiritual Beings; souls </a:t>
            </a:r>
            <a:r>
              <a:rPr lang="en-CA" sz="2800" dirty="0">
                <a:solidFill>
                  <a:schemeClr val="bg1"/>
                </a:solidFill>
              </a:rPr>
              <a:t>filled with breath of </a:t>
            </a:r>
            <a:r>
              <a:rPr lang="en-CA" sz="2800" dirty="0" smtClean="0">
                <a:solidFill>
                  <a:schemeClr val="bg1"/>
                </a:solidFill>
              </a:rPr>
              <a:t>God.</a:t>
            </a:r>
          </a:p>
          <a:p>
            <a:pPr lvl="0">
              <a:lnSpc>
                <a:spcPct val="150000"/>
              </a:lnSpc>
            </a:pPr>
            <a:r>
              <a:rPr lang="en-CA" sz="2800" dirty="0">
                <a:solidFill>
                  <a:schemeClr val="bg1"/>
                </a:solidFill>
              </a:rPr>
              <a:t> </a:t>
            </a:r>
            <a:r>
              <a:rPr lang="en-CA" sz="2800" dirty="0" smtClean="0">
                <a:solidFill>
                  <a:schemeClr val="bg1"/>
                </a:solidFill>
              </a:rPr>
              <a:t> Rational </a:t>
            </a:r>
            <a:r>
              <a:rPr lang="en-CA" sz="2800" dirty="0">
                <a:solidFill>
                  <a:schemeClr val="bg1"/>
                </a:solidFill>
              </a:rPr>
              <a:t>/ </a:t>
            </a:r>
            <a:r>
              <a:rPr lang="en-CA" sz="2800" dirty="0" smtClean="0">
                <a:solidFill>
                  <a:schemeClr val="bg1"/>
                </a:solidFill>
              </a:rPr>
              <a:t>Moral Beings; capacity to reason</a:t>
            </a:r>
            <a:r>
              <a:rPr lang="en-CA" sz="2800" dirty="0">
                <a:solidFill>
                  <a:schemeClr val="bg1"/>
                </a:solidFill>
              </a:rPr>
              <a:t>, </a:t>
            </a:r>
            <a:r>
              <a:rPr lang="en-CA" sz="2800" dirty="0" smtClean="0">
                <a:solidFill>
                  <a:schemeClr val="bg1"/>
                </a:solidFill>
              </a:rPr>
              <a:t>feel, choose.</a:t>
            </a:r>
          </a:p>
          <a:p>
            <a:pPr lvl="0">
              <a:lnSpc>
                <a:spcPct val="150000"/>
              </a:lnSpc>
            </a:pPr>
            <a:r>
              <a:rPr lang="en-CA" sz="2800" dirty="0" smtClean="0">
                <a:solidFill>
                  <a:schemeClr val="bg1"/>
                </a:solidFill>
              </a:rPr>
              <a:t>  Relational Beings; </a:t>
            </a:r>
            <a:r>
              <a:rPr lang="en-CA" sz="2800" dirty="0">
                <a:solidFill>
                  <a:schemeClr val="bg1"/>
                </a:solidFill>
              </a:rPr>
              <a:t>capacity for </a:t>
            </a:r>
            <a:r>
              <a:rPr lang="en-CA" sz="2800" dirty="0" smtClean="0">
                <a:solidFill>
                  <a:schemeClr val="bg1"/>
                </a:solidFill>
              </a:rPr>
              <a:t>intimacy, love </a:t>
            </a:r>
            <a:r>
              <a:rPr lang="en-CA" sz="2800" dirty="0">
                <a:solidFill>
                  <a:schemeClr val="bg1"/>
                </a:solidFill>
              </a:rPr>
              <a:t>and be loved. </a:t>
            </a:r>
            <a:endParaRPr lang="en-CA" sz="2800" dirty="0" smtClean="0">
              <a:solidFill>
                <a:schemeClr val="bg1"/>
              </a:solidFill>
            </a:endParaRPr>
          </a:p>
          <a:p>
            <a:pPr lvl="0">
              <a:lnSpc>
                <a:spcPct val="150000"/>
              </a:lnSpc>
            </a:pPr>
            <a:r>
              <a:rPr lang="en-CA" sz="2800" dirty="0" smtClean="0">
                <a:solidFill>
                  <a:schemeClr val="bg1"/>
                </a:solidFill>
              </a:rPr>
              <a:t>  Sexual Beings; male </a:t>
            </a:r>
            <a:r>
              <a:rPr lang="en-CA" sz="2800" dirty="0">
                <a:solidFill>
                  <a:schemeClr val="bg1"/>
                </a:solidFill>
              </a:rPr>
              <a:t>and </a:t>
            </a:r>
            <a:r>
              <a:rPr lang="en-CA" sz="2800" dirty="0" smtClean="0">
                <a:solidFill>
                  <a:schemeClr val="bg1"/>
                </a:solidFill>
              </a:rPr>
              <a:t>female. </a:t>
            </a:r>
            <a:endParaRPr lang="en-CA" sz="2800" dirty="0">
              <a:solidFill>
                <a:schemeClr val="bg1"/>
              </a:solidFill>
            </a:endParaRPr>
          </a:p>
          <a:p>
            <a:endParaRPr lang="en-CA"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6" y="1290818"/>
            <a:ext cx="2361574" cy="1150458"/>
          </a:xfrm>
          <a:prstGeom prst="rect">
            <a:avLst/>
          </a:prstGeom>
        </p:spPr>
      </p:pic>
    </p:spTree>
    <p:extLst>
      <p:ext uri="{BB962C8B-B14F-4D97-AF65-F5344CB8AC3E}">
        <p14:creationId xmlns:p14="http://schemas.microsoft.com/office/powerpoint/2010/main" val="2779320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2" name="TextBox 1"/>
          <p:cNvSpPr txBox="1"/>
          <p:nvPr/>
        </p:nvSpPr>
        <p:spPr>
          <a:xfrm>
            <a:off x="4295775" y="6010275"/>
            <a:ext cx="3438525" cy="646331"/>
          </a:xfrm>
          <a:prstGeom prst="rect">
            <a:avLst/>
          </a:prstGeom>
          <a:noFill/>
        </p:spPr>
        <p:txBody>
          <a:bodyPr wrap="square" rtlCol="0">
            <a:spAutoFit/>
          </a:bodyPr>
          <a:lstStyle/>
          <a:p>
            <a:r>
              <a:rPr lang="en-CA" sz="3600" dirty="0" smtClean="0"/>
              <a:t>Genesis 1:26 - 31</a:t>
            </a:r>
            <a:endParaRPr lang="en-CA" sz="3600" dirty="0"/>
          </a:p>
        </p:txBody>
      </p:sp>
      <p:sp>
        <p:nvSpPr>
          <p:cNvPr id="3" name="TextBox 2"/>
          <p:cNvSpPr txBox="1"/>
          <p:nvPr/>
        </p:nvSpPr>
        <p:spPr>
          <a:xfrm>
            <a:off x="974786" y="2441276"/>
            <a:ext cx="10763704" cy="1964512"/>
          </a:xfrm>
          <a:prstGeom prst="rect">
            <a:avLst/>
          </a:prstGeom>
          <a:noFill/>
        </p:spPr>
        <p:txBody>
          <a:bodyPr wrap="square" rtlCol="0">
            <a:spAutoFit/>
          </a:bodyPr>
          <a:lstStyle/>
          <a:p>
            <a:pPr>
              <a:lnSpc>
                <a:spcPct val="150000"/>
              </a:lnSpc>
            </a:pPr>
            <a:endParaRPr lang="en-CA" sz="2800" dirty="0" smtClean="0">
              <a:solidFill>
                <a:schemeClr val="bg1"/>
              </a:solidFill>
            </a:endParaRPr>
          </a:p>
          <a:p>
            <a:pPr>
              <a:lnSpc>
                <a:spcPct val="150000"/>
              </a:lnSpc>
            </a:pPr>
            <a:r>
              <a:rPr lang="en-CA" sz="2800" dirty="0" smtClean="0">
                <a:solidFill>
                  <a:schemeClr val="bg1"/>
                </a:solidFill>
              </a:rPr>
              <a:t>1. How </a:t>
            </a:r>
            <a:r>
              <a:rPr lang="en-CA" sz="2800" dirty="0">
                <a:solidFill>
                  <a:schemeClr val="bg1"/>
                </a:solidFill>
              </a:rPr>
              <a:t>are we created to be relational, even as God is relational?</a:t>
            </a:r>
          </a:p>
          <a:p>
            <a:pPr lvl="0">
              <a:lnSpc>
                <a:spcPct val="150000"/>
              </a:lnSpc>
            </a:pPr>
            <a:endParaRPr lang="en-CA" sz="28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6" y="1290818"/>
            <a:ext cx="2361574" cy="1150458"/>
          </a:xfrm>
          <a:prstGeom prst="rect">
            <a:avLst/>
          </a:prstGeom>
        </p:spPr>
      </p:pic>
    </p:spTree>
    <p:extLst>
      <p:ext uri="{BB962C8B-B14F-4D97-AF65-F5344CB8AC3E}">
        <p14:creationId xmlns:p14="http://schemas.microsoft.com/office/powerpoint/2010/main" val="533892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2" name="TextBox 1"/>
          <p:cNvSpPr txBox="1"/>
          <p:nvPr/>
        </p:nvSpPr>
        <p:spPr>
          <a:xfrm>
            <a:off x="4295775" y="6010275"/>
            <a:ext cx="3438525" cy="646331"/>
          </a:xfrm>
          <a:prstGeom prst="rect">
            <a:avLst/>
          </a:prstGeom>
          <a:noFill/>
        </p:spPr>
        <p:txBody>
          <a:bodyPr wrap="square" rtlCol="0">
            <a:spAutoFit/>
          </a:bodyPr>
          <a:lstStyle/>
          <a:p>
            <a:r>
              <a:rPr lang="en-CA" sz="3600" dirty="0" smtClean="0"/>
              <a:t>Genesis 1:26 - 31</a:t>
            </a:r>
            <a:endParaRPr lang="en-CA"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72" y="1440791"/>
            <a:ext cx="5400337" cy="3165715"/>
          </a:xfrm>
          <a:prstGeom prst="rect">
            <a:avLst/>
          </a:prstGeom>
        </p:spPr>
      </p:pic>
      <p:sp>
        <p:nvSpPr>
          <p:cNvPr id="5" name="TextBox 4"/>
          <p:cNvSpPr txBox="1"/>
          <p:nvPr/>
        </p:nvSpPr>
        <p:spPr>
          <a:xfrm>
            <a:off x="6193766" y="1440791"/>
            <a:ext cx="5676181" cy="1938992"/>
          </a:xfrm>
          <a:prstGeom prst="rect">
            <a:avLst/>
          </a:prstGeom>
          <a:noFill/>
        </p:spPr>
        <p:txBody>
          <a:bodyPr wrap="square" rtlCol="0">
            <a:spAutoFit/>
          </a:bodyPr>
          <a:lstStyle/>
          <a:p>
            <a:endParaRPr lang="en-CA" sz="6000" i="1" dirty="0" smtClean="0">
              <a:solidFill>
                <a:schemeClr val="bg1"/>
              </a:solidFill>
            </a:endParaRPr>
          </a:p>
          <a:p>
            <a:r>
              <a:rPr lang="en-CA" sz="6000" i="1" dirty="0" smtClean="0">
                <a:solidFill>
                  <a:schemeClr val="bg1"/>
                </a:solidFill>
              </a:rPr>
              <a:t>God is Holy Love.</a:t>
            </a:r>
            <a:endParaRPr lang="en-CA" sz="6000" i="1" dirty="0">
              <a:solidFill>
                <a:schemeClr val="bg1"/>
              </a:solidFill>
            </a:endParaRPr>
          </a:p>
        </p:txBody>
      </p:sp>
    </p:spTree>
    <p:extLst>
      <p:ext uri="{BB962C8B-B14F-4D97-AF65-F5344CB8AC3E}">
        <p14:creationId xmlns:p14="http://schemas.microsoft.com/office/powerpoint/2010/main" val="2170346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2" name="TextBox 1"/>
          <p:cNvSpPr txBox="1"/>
          <p:nvPr/>
        </p:nvSpPr>
        <p:spPr>
          <a:xfrm>
            <a:off x="4295775" y="6010275"/>
            <a:ext cx="3438525" cy="646331"/>
          </a:xfrm>
          <a:prstGeom prst="rect">
            <a:avLst/>
          </a:prstGeom>
          <a:noFill/>
        </p:spPr>
        <p:txBody>
          <a:bodyPr wrap="square" rtlCol="0">
            <a:spAutoFit/>
          </a:bodyPr>
          <a:lstStyle/>
          <a:p>
            <a:r>
              <a:rPr lang="en-CA" sz="3600" dirty="0" smtClean="0"/>
              <a:t>Genesis 1:26 - 31</a:t>
            </a:r>
            <a:endParaRPr lang="en-CA"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37" y="1328948"/>
            <a:ext cx="10795000" cy="5080000"/>
          </a:xfrm>
          <a:prstGeom prst="rect">
            <a:avLst/>
          </a:prstGeom>
        </p:spPr>
      </p:pic>
    </p:spTree>
    <p:extLst>
      <p:ext uri="{BB962C8B-B14F-4D97-AF65-F5344CB8AC3E}">
        <p14:creationId xmlns:p14="http://schemas.microsoft.com/office/powerpoint/2010/main" val="3016080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2" name="TextBox 1"/>
          <p:cNvSpPr txBox="1"/>
          <p:nvPr/>
        </p:nvSpPr>
        <p:spPr>
          <a:xfrm>
            <a:off x="4295775" y="6010275"/>
            <a:ext cx="3438525" cy="646331"/>
          </a:xfrm>
          <a:prstGeom prst="rect">
            <a:avLst/>
          </a:prstGeom>
          <a:noFill/>
        </p:spPr>
        <p:txBody>
          <a:bodyPr wrap="square" rtlCol="0">
            <a:spAutoFit/>
          </a:bodyPr>
          <a:lstStyle/>
          <a:p>
            <a:r>
              <a:rPr lang="en-CA" sz="3600" dirty="0" smtClean="0"/>
              <a:t>Genesis 1:26 - 31</a:t>
            </a:r>
            <a:endParaRPr lang="en-CA"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02" y="1294142"/>
            <a:ext cx="2516069" cy="1474937"/>
          </a:xfrm>
          <a:prstGeom prst="rect">
            <a:avLst/>
          </a:prstGeom>
        </p:spPr>
      </p:pic>
      <p:sp>
        <p:nvSpPr>
          <p:cNvPr id="3" name="TextBox 2"/>
          <p:cNvSpPr txBox="1"/>
          <p:nvPr/>
        </p:nvSpPr>
        <p:spPr>
          <a:xfrm>
            <a:off x="2924355" y="1294142"/>
            <a:ext cx="8824822" cy="4339650"/>
          </a:xfrm>
          <a:prstGeom prst="rect">
            <a:avLst/>
          </a:prstGeom>
          <a:noFill/>
        </p:spPr>
        <p:txBody>
          <a:bodyPr wrap="square" rtlCol="0">
            <a:spAutoFit/>
          </a:bodyPr>
          <a:lstStyle/>
          <a:p>
            <a:r>
              <a:rPr lang="en-CA" sz="3000" i="1" dirty="0" smtClean="0">
                <a:solidFill>
                  <a:schemeClr val="bg1"/>
                </a:solidFill>
              </a:rPr>
              <a:t>We were created… </a:t>
            </a:r>
            <a:r>
              <a:rPr lang="en-CA" sz="3000" i="1" dirty="0">
                <a:solidFill>
                  <a:schemeClr val="bg1"/>
                </a:solidFill>
              </a:rPr>
              <a:t>to long for relational connection, because God exists in a relationship of love. God designed us to enjoy giving and receiving. He designed us to be FOR another… and receive FROM another. This is what it means to be a relational being. Because we bear God’s relational likeness we can commune with God. We also have the capability of connecting with each other in mutually self-flourishing ways. </a:t>
            </a:r>
            <a:endParaRPr lang="en-CA" sz="3000" i="1" dirty="0" smtClean="0">
              <a:solidFill>
                <a:schemeClr val="bg1"/>
              </a:solidFill>
            </a:endParaRPr>
          </a:p>
          <a:p>
            <a:endParaRPr lang="en-CA" dirty="0">
              <a:solidFill>
                <a:schemeClr val="bg1"/>
              </a:solidFill>
            </a:endParaRPr>
          </a:p>
          <a:p>
            <a:r>
              <a:rPr lang="en-CA" dirty="0">
                <a:solidFill>
                  <a:schemeClr val="bg1"/>
                </a:solidFill>
              </a:rPr>
              <a:t>	</a:t>
            </a:r>
            <a:r>
              <a:rPr lang="en-CA" dirty="0" smtClean="0">
                <a:solidFill>
                  <a:schemeClr val="bg1"/>
                </a:solidFill>
              </a:rPr>
              <a:t>		Richard </a:t>
            </a:r>
            <a:r>
              <a:rPr lang="en-CA" dirty="0" err="1">
                <a:solidFill>
                  <a:schemeClr val="bg1"/>
                </a:solidFill>
              </a:rPr>
              <a:t>Plass</a:t>
            </a:r>
            <a:r>
              <a:rPr lang="en-CA" dirty="0">
                <a:solidFill>
                  <a:schemeClr val="bg1"/>
                </a:solidFill>
              </a:rPr>
              <a:t> and James Cofield - </a:t>
            </a:r>
            <a:r>
              <a:rPr lang="en-CA" i="1" u="sng" dirty="0">
                <a:solidFill>
                  <a:schemeClr val="bg1"/>
                </a:solidFill>
              </a:rPr>
              <a:t>The Relational Soul</a:t>
            </a:r>
            <a:r>
              <a:rPr lang="en-CA" dirty="0">
                <a:solidFill>
                  <a:schemeClr val="bg1"/>
                </a:solidFill>
              </a:rPr>
              <a:t>)</a:t>
            </a:r>
          </a:p>
        </p:txBody>
      </p:sp>
    </p:spTree>
    <p:extLst>
      <p:ext uri="{BB962C8B-B14F-4D97-AF65-F5344CB8AC3E}">
        <p14:creationId xmlns:p14="http://schemas.microsoft.com/office/powerpoint/2010/main" val="2525317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3" name="TextBox 2"/>
          <p:cNvSpPr txBox="1"/>
          <p:nvPr/>
        </p:nvSpPr>
        <p:spPr>
          <a:xfrm>
            <a:off x="974786" y="2441276"/>
            <a:ext cx="10763704" cy="1964512"/>
          </a:xfrm>
          <a:prstGeom prst="rect">
            <a:avLst/>
          </a:prstGeom>
          <a:noFill/>
        </p:spPr>
        <p:txBody>
          <a:bodyPr wrap="square" rtlCol="0">
            <a:spAutoFit/>
          </a:bodyPr>
          <a:lstStyle/>
          <a:p>
            <a:pPr>
              <a:lnSpc>
                <a:spcPct val="150000"/>
              </a:lnSpc>
            </a:pPr>
            <a:endParaRPr lang="en-CA" sz="2800" dirty="0" smtClean="0">
              <a:solidFill>
                <a:schemeClr val="bg1"/>
              </a:solidFill>
            </a:endParaRPr>
          </a:p>
          <a:p>
            <a:pPr>
              <a:lnSpc>
                <a:spcPct val="150000"/>
              </a:lnSpc>
            </a:pPr>
            <a:r>
              <a:rPr lang="en-CA" sz="2800" dirty="0" smtClean="0">
                <a:solidFill>
                  <a:schemeClr val="bg1"/>
                </a:solidFill>
              </a:rPr>
              <a:t>2. How </a:t>
            </a:r>
            <a:r>
              <a:rPr lang="en-CA" sz="2800" dirty="0">
                <a:solidFill>
                  <a:schemeClr val="bg1"/>
                </a:solidFill>
              </a:rPr>
              <a:t>do we as broken image bearers engage in broken relationships?</a:t>
            </a:r>
          </a:p>
          <a:p>
            <a:pPr lvl="0">
              <a:lnSpc>
                <a:spcPct val="150000"/>
              </a:lnSpc>
            </a:pPr>
            <a:endParaRPr lang="en-CA" sz="28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6" y="1290818"/>
            <a:ext cx="2361574" cy="1150458"/>
          </a:xfrm>
          <a:prstGeom prst="rect">
            <a:avLst/>
          </a:prstGeom>
        </p:spPr>
      </p:pic>
    </p:spTree>
    <p:extLst>
      <p:ext uri="{BB962C8B-B14F-4D97-AF65-F5344CB8AC3E}">
        <p14:creationId xmlns:p14="http://schemas.microsoft.com/office/powerpoint/2010/main" val="237068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549</Words>
  <Application>Microsoft Office PowerPoint</Application>
  <PresentationFormat>Widescreen</PresentationFormat>
  <Paragraphs>73</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Janke</dc:creator>
  <cp:lastModifiedBy>Terry Janke</cp:lastModifiedBy>
  <cp:revision>20</cp:revision>
  <dcterms:created xsi:type="dcterms:W3CDTF">2019-12-30T15:00:31Z</dcterms:created>
  <dcterms:modified xsi:type="dcterms:W3CDTF">2020-01-04T16:24:41Z</dcterms:modified>
</cp:coreProperties>
</file>