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5" r:id="rId4"/>
    <p:sldId id="264" r:id="rId5"/>
    <p:sldId id="266" r:id="rId6"/>
    <p:sldId id="257" r:id="rId7"/>
    <p:sldId id="258" r:id="rId8"/>
    <p:sldId id="259" r:id="rId9"/>
    <p:sldId id="267" r:id="rId10"/>
    <p:sldId id="260" r:id="rId11"/>
    <p:sldId id="261" r:id="rId12"/>
    <p:sldId id="262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196" autoAdjust="0"/>
  </p:normalViewPr>
  <p:slideViewPr>
    <p:cSldViewPr snapToGrid="0">
      <p:cViewPr varScale="1">
        <p:scale>
          <a:sx n="65" d="100"/>
          <a:sy n="65" d="100"/>
        </p:scale>
        <p:origin x="1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490A-8498-43CA-BBAE-6572050077D0}" type="datetimeFigureOut">
              <a:rPr lang="en-CA" smtClean="0"/>
              <a:t>2020-03-28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5C62-5F2C-40A0-ABCC-4D15D0D69D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251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490A-8498-43CA-BBAE-6572050077D0}" type="datetimeFigureOut">
              <a:rPr lang="en-CA" smtClean="0"/>
              <a:t>2020-03-28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5C62-5F2C-40A0-ABCC-4D15D0D69D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0753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490A-8498-43CA-BBAE-6572050077D0}" type="datetimeFigureOut">
              <a:rPr lang="en-CA" smtClean="0"/>
              <a:t>2020-03-28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5C62-5F2C-40A0-ABCC-4D15D0D69D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8114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490A-8498-43CA-BBAE-6572050077D0}" type="datetimeFigureOut">
              <a:rPr lang="en-CA" smtClean="0"/>
              <a:t>2020-03-28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5C62-5F2C-40A0-ABCC-4D15D0D69D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2511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490A-8498-43CA-BBAE-6572050077D0}" type="datetimeFigureOut">
              <a:rPr lang="en-CA" smtClean="0"/>
              <a:t>2020-03-28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5C62-5F2C-40A0-ABCC-4D15D0D69D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6140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490A-8498-43CA-BBAE-6572050077D0}" type="datetimeFigureOut">
              <a:rPr lang="en-CA" smtClean="0"/>
              <a:t>2020-03-28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5C62-5F2C-40A0-ABCC-4D15D0D69D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7824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490A-8498-43CA-BBAE-6572050077D0}" type="datetimeFigureOut">
              <a:rPr lang="en-CA" smtClean="0"/>
              <a:t>2020-03-28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5C62-5F2C-40A0-ABCC-4D15D0D69D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1066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490A-8498-43CA-BBAE-6572050077D0}" type="datetimeFigureOut">
              <a:rPr lang="en-CA" smtClean="0"/>
              <a:t>2020-03-28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5C62-5F2C-40A0-ABCC-4D15D0D69D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8009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490A-8498-43CA-BBAE-6572050077D0}" type="datetimeFigureOut">
              <a:rPr lang="en-CA" smtClean="0"/>
              <a:t>2020-03-28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5C62-5F2C-40A0-ABCC-4D15D0D69D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9064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490A-8498-43CA-BBAE-6572050077D0}" type="datetimeFigureOut">
              <a:rPr lang="en-CA" smtClean="0"/>
              <a:t>2020-03-28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5C62-5F2C-40A0-ABCC-4D15D0D69D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1239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3490A-8498-43CA-BBAE-6572050077D0}" type="datetimeFigureOut">
              <a:rPr lang="en-CA" smtClean="0"/>
              <a:t>2020-03-28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5C62-5F2C-40A0-ABCC-4D15D0D69D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1651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3490A-8498-43CA-BBAE-6572050077D0}" type="datetimeFigureOut">
              <a:rPr lang="en-CA" smtClean="0"/>
              <a:t>2020-03-28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65C62-5F2C-40A0-ABCC-4D15D0D69D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4433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227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75414" y="122301"/>
            <a:ext cx="6416826" cy="5166136"/>
          </a:xfrm>
        </p:spPr>
        <p:txBody>
          <a:bodyPr>
            <a:noAutofit/>
          </a:bodyPr>
          <a:lstStyle/>
          <a:p>
            <a:r>
              <a:rPr lang="en-US" altLang="zh-CN" sz="3200" i="1" dirty="0" smtClean="0"/>
              <a:t>“</a:t>
            </a:r>
            <a:r>
              <a:rPr lang="en-CA" altLang="en-US" sz="3200" i="1" dirty="0">
                <a:solidFill>
                  <a:schemeClr val="bg1"/>
                </a:solidFill>
                <a:latin typeface="+mn-lt"/>
              </a:rPr>
              <a:t/>
            </a:r>
            <a:br>
              <a:rPr lang="en-CA" altLang="en-US" sz="3200" i="1" dirty="0">
                <a:solidFill>
                  <a:schemeClr val="bg1"/>
                </a:solidFill>
                <a:latin typeface="+mn-lt"/>
              </a:rPr>
            </a:br>
            <a:r>
              <a:rPr lang="en-CA" sz="3200" dirty="0">
                <a:solidFill>
                  <a:schemeClr val="bg1"/>
                </a:solidFill>
                <a:latin typeface="+mn-lt"/>
              </a:rPr>
              <a:t/>
            </a:r>
            <a:br>
              <a:rPr lang="en-CA" sz="3200" dirty="0">
                <a:solidFill>
                  <a:schemeClr val="bg1"/>
                </a:solidFill>
                <a:latin typeface="+mn-lt"/>
              </a:rPr>
            </a:br>
            <a:endParaRPr lang="en-US" alt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8848" y="122301"/>
            <a:ext cx="751636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u="sng" dirty="0">
                <a:solidFill>
                  <a:schemeClr val="bg1"/>
                </a:solidFill>
              </a:rPr>
              <a:t>Faith Hall of Fame </a:t>
            </a:r>
            <a:r>
              <a:rPr lang="en-CA" sz="2800" u="sng" dirty="0">
                <a:solidFill>
                  <a:schemeClr val="bg1"/>
                </a:solidFill>
              </a:rPr>
              <a:t>(</a:t>
            </a:r>
            <a:r>
              <a:rPr lang="en-CA" sz="2800" u="sng" dirty="0" smtClean="0">
                <a:solidFill>
                  <a:schemeClr val="bg1"/>
                </a:solidFill>
              </a:rPr>
              <a:t>Hebrews 11</a:t>
            </a:r>
            <a:r>
              <a:rPr lang="en-CA" sz="2800" u="sng" dirty="0" smtClean="0">
                <a:solidFill>
                  <a:schemeClr val="bg1"/>
                </a:solidFill>
              </a:rPr>
              <a:t>)</a:t>
            </a:r>
            <a:endParaRPr lang="en-CA" sz="2800" dirty="0">
              <a:solidFill>
                <a:schemeClr val="bg1"/>
              </a:solidFill>
            </a:endParaRPr>
          </a:p>
          <a:p>
            <a:endParaRPr lang="en-CA" sz="3000" dirty="0" smtClean="0">
              <a:solidFill>
                <a:schemeClr val="bg1"/>
              </a:solidFill>
            </a:endParaRPr>
          </a:p>
          <a:p>
            <a:r>
              <a:rPr lang="en-CA" sz="3200" dirty="0" smtClean="0">
                <a:solidFill>
                  <a:schemeClr val="bg1"/>
                </a:solidFill>
              </a:rPr>
              <a:t>Abraham: Overview of Three </a:t>
            </a:r>
            <a:r>
              <a:rPr lang="en-CA" sz="3200" dirty="0" smtClean="0">
                <a:solidFill>
                  <a:schemeClr val="bg1"/>
                </a:solidFill>
              </a:rPr>
              <a:t>Kinds of </a:t>
            </a:r>
            <a:r>
              <a:rPr lang="en-CA" sz="3200" dirty="0" smtClean="0">
                <a:solidFill>
                  <a:schemeClr val="bg1"/>
                </a:solidFill>
              </a:rPr>
              <a:t>Faith: </a:t>
            </a:r>
            <a:endParaRPr lang="en-CA" sz="3200" dirty="0">
              <a:solidFill>
                <a:schemeClr val="bg1"/>
              </a:solidFill>
            </a:endParaRPr>
          </a:p>
          <a:p>
            <a:pPr marL="571500" lvl="0" indent="-571500">
              <a:lnSpc>
                <a:spcPct val="150000"/>
              </a:lnSpc>
              <a:buAutoNum type="romanLcPeriod"/>
            </a:pPr>
            <a:r>
              <a:rPr lang="en-US" sz="3200" dirty="0" smtClean="0">
                <a:solidFill>
                  <a:schemeClr val="bg1"/>
                </a:solidFill>
              </a:rPr>
              <a:t>Uprooting </a:t>
            </a:r>
            <a:r>
              <a:rPr lang="en-US" sz="3200" dirty="0">
                <a:solidFill>
                  <a:schemeClr val="bg1"/>
                </a:solidFill>
              </a:rPr>
              <a:t>Faith - 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Gen.12:1; </a:t>
            </a:r>
            <a:r>
              <a:rPr lang="en-US" sz="3200" dirty="0" smtClean="0">
                <a:solidFill>
                  <a:schemeClr val="bg1"/>
                </a:solidFill>
              </a:rPr>
              <a:t>Heb.11:8.</a:t>
            </a:r>
          </a:p>
          <a:p>
            <a:pPr marL="571500" lvl="0" indent="-571500">
              <a:lnSpc>
                <a:spcPct val="150000"/>
              </a:lnSpc>
              <a:buAutoNum type="romanLcPeriod"/>
            </a:pPr>
            <a:r>
              <a:rPr lang="en-CA" sz="3200" dirty="0" smtClean="0">
                <a:solidFill>
                  <a:schemeClr val="bg1"/>
                </a:solidFill>
              </a:rPr>
              <a:t>Waiting </a:t>
            </a:r>
            <a:r>
              <a:rPr lang="en-CA" sz="3200" dirty="0">
                <a:solidFill>
                  <a:schemeClr val="bg1"/>
                </a:solidFill>
              </a:rPr>
              <a:t>Faith - </a:t>
            </a:r>
            <a:r>
              <a:rPr lang="en-US" sz="3200" dirty="0" smtClean="0">
                <a:solidFill>
                  <a:schemeClr val="bg1"/>
                </a:solidFill>
              </a:rPr>
              <a:t>Gen.17-18</a:t>
            </a:r>
            <a:r>
              <a:rPr lang="en-US" sz="3200" dirty="0">
                <a:solidFill>
                  <a:schemeClr val="bg1"/>
                </a:solidFill>
              </a:rPr>
              <a:t>; </a:t>
            </a:r>
            <a:r>
              <a:rPr lang="en-US" sz="3200" dirty="0" smtClean="0">
                <a:solidFill>
                  <a:schemeClr val="bg1"/>
                </a:solidFill>
              </a:rPr>
              <a:t>Heb.11:11.</a:t>
            </a:r>
            <a:endParaRPr lang="en-US" sz="3200" dirty="0" smtClean="0">
              <a:solidFill>
                <a:schemeClr val="bg1"/>
              </a:solidFill>
            </a:endParaRPr>
          </a:p>
          <a:p>
            <a:pPr marL="571500" lvl="0" indent="-571500">
              <a:lnSpc>
                <a:spcPct val="150000"/>
              </a:lnSpc>
              <a:buAutoNum type="romanLcPeriod"/>
            </a:pPr>
            <a:r>
              <a:rPr lang="en-CA" sz="3200" dirty="0" smtClean="0">
                <a:solidFill>
                  <a:schemeClr val="bg1"/>
                </a:solidFill>
              </a:rPr>
              <a:t>Sacrificial </a:t>
            </a:r>
            <a:r>
              <a:rPr lang="en-CA" sz="3200" dirty="0">
                <a:solidFill>
                  <a:schemeClr val="bg1"/>
                </a:solidFill>
              </a:rPr>
              <a:t>Faith </a:t>
            </a:r>
            <a:r>
              <a:rPr lang="en-CA" sz="3200" dirty="0" smtClean="0">
                <a:solidFill>
                  <a:schemeClr val="bg1"/>
                </a:solidFill>
              </a:rPr>
              <a:t>- </a:t>
            </a:r>
            <a:r>
              <a:rPr lang="en-US" sz="3200" dirty="0" smtClean="0">
                <a:solidFill>
                  <a:schemeClr val="bg1"/>
                </a:solidFill>
              </a:rPr>
              <a:t>Gen.22</a:t>
            </a:r>
            <a:r>
              <a:rPr lang="en-US" sz="3200" dirty="0">
                <a:solidFill>
                  <a:schemeClr val="bg1"/>
                </a:solidFill>
              </a:rPr>
              <a:t>; Heb.11:17-19</a:t>
            </a:r>
            <a:r>
              <a:rPr lang="en-US" sz="3200" dirty="0" smtClean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5" y="122301"/>
            <a:ext cx="4236720" cy="3177540"/>
          </a:xfrm>
          <a:prstGeom prst="rect">
            <a:avLst/>
          </a:prstGeom>
        </p:spPr>
      </p:pic>
      <p:pic>
        <p:nvPicPr>
          <p:cNvPr id="8" name="Picture 7" descr="A picture containing tree, grass, outdoor&#10;&#10;Description automatically generated">
            <a:extLst>
              <a:ext uri="{FF2B5EF4-FFF2-40B4-BE49-F238E27FC236}">
                <a16:creationId xmlns="" xmlns:a16="http://schemas.microsoft.com/office/drawing/2014/main" id="{BE3AB376-68D1-4BB6-BBBF-A66C57D15E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" t="68182" r="-1095" b="1514"/>
          <a:stretch/>
        </p:blipFill>
        <p:spPr>
          <a:xfrm>
            <a:off x="0" y="5657850"/>
            <a:ext cx="12301537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1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75414" y="122301"/>
            <a:ext cx="6416826" cy="5166136"/>
          </a:xfrm>
        </p:spPr>
        <p:txBody>
          <a:bodyPr>
            <a:noAutofit/>
          </a:bodyPr>
          <a:lstStyle/>
          <a:p>
            <a:r>
              <a:rPr lang="en-US" altLang="zh-CN" sz="3200" i="1" dirty="0" smtClean="0"/>
              <a:t>“</a:t>
            </a:r>
            <a:r>
              <a:rPr lang="en-CA" altLang="en-US" sz="3200" i="1" dirty="0">
                <a:solidFill>
                  <a:schemeClr val="bg1"/>
                </a:solidFill>
                <a:latin typeface="+mn-lt"/>
              </a:rPr>
              <a:t/>
            </a:r>
            <a:br>
              <a:rPr lang="en-CA" altLang="en-US" sz="3200" i="1" dirty="0">
                <a:solidFill>
                  <a:schemeClr val="bg1"/>
                </a:solidFill>
                <a:latin typeface="+mn-lt"/>
              </a:rPr>
            </a:br>
            <a:r>
              <a:rPr lang="en-CA" sz="3200" dirty="0">
                <a:solidFill>
                  <a:schemeClr val="bg1"/>
                </a:solidFill>
                <a:latin typeface="+mn-lt"/>
              </a:rPr>
              <a:t/>
            </a:r>
            <a:br>
              <a:rPr lang="en-CA" sz="3200" dirty="0">
                <a:solidFill>
                  <a:schemeClr val="bg1"/>
                </a:solidFill>
                <a:latin typeface="+mn-lt"/>
              </a:rPr>
            </a:br>
            <a:endParaRPr lang="en-US" alt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7974" y="122301"/>
            <a:ext cx="720724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u="sng" dirty="0" smtClean="0">
                <a:solidFill>
                  <a:schemeClr val="bg1"/>
                </a:solidFill>
              </a:rPr>
              <a:t>Abraham: Timelines </a:t>
            </a:r>
            <a:r>
              <a:rPr lang="en-CA" sz="3600" u="sng" dirty="0" smtClean="0">
                <a:solidFill>
                  <a:schemeClr val="bg1"/>
                </a:solidFill>
              </a:rPr>
              <a:t>of </a:t>
            </a:r>
            <a:r>
              <a:rPr lang="en-CA" sz="3600" u="sng" dirty="0" smtClean="0">
                <a:solidFill>
                  <a:schemeClr val="bg1"/>
                </a:solidFill>
              </a:rPr>
              <a:t>Maturity</a:t>
            </a:r>
            <a:r>
              <a:rPr lang="en-CA" sz="2800" u="sng" dirty="0" smtClean="0">
                <a:solidFill>
                  <a:schemeClr val="bg1"/>
                </a:solidFill>
              </a:rPr>
              <a:t>:</a:t>
            </a:r>
            <a:endParaRPr lang="en-CA" sz="2800" dirty="0">
              <a:solidFill>
                <a:schemeClr val="bg1"/>
              </a:solidFill>
            </a:endParaRPr>
          </a:p>
          <a:p>
            <a:pPr marL="457200" lvl="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CA" sz="2900" dirty="0" smtClean="0">
                <a:solidFill>
                  <a:schemeClr val="bg1"/>
                </a:solidFill>
              </a:rPr>
              <a:t>12:4 </a:t>
            </a:r>
            <a:r>
              <a:rPr lang="en-CA" sz="2900" dirty="0">
                <a:solidFill>
                  <a:schemeClr val="bg1"/>
                </a:solidFill>
              </a:rPr>
              <a:t>– </a:t>
            </a:r>
            <a:r>
              <a:rPr lang="en-CA" sz="2900" dirty="0" smtClean="0">
                <a:solidFill>
                  <a:schemeClr val="bg1"/>
                </a:solidFill>
              </a:rPr>
              <a:t>First Call (Age 75).</a:t>
            </a:r>
          </a:p>
          <a:p>
            <a:pPr marL="457200" lvl="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CA" sz="2900" dirty="0" smtClean="0">
                <a:solidFill>
                  <a:schemeClr val="bg1"/>
                </a:solidFill>
              </a:rPr>
              <a:t>15:5 – Covenant made (+/- Age 80?)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CA" sz="2900" dirty="0" smtClean="0">
                <a:solidFill>
                  <a:schemeClr val="bg1"/>
                </a:solidFill>
              </a:rPr>
              <a:t>16:16 </a:t>
            </a:r>
            <a:r>
              <a:rPr lang="en-CA" sz="2900" dirty="0">
                <a:solidFill>
                  <a:schemeClr val="bg1"/>
                </a:solidFill>
              </a:rPr>
              <a:t>– Ishmael </a:t>
            </a:r>
            <a:r>
              <a:rPr lang="en-CA" sz="2900" dirty="0" smtClean="0">
                <a:solidFill>
                  <a:schemeClr val="bg1"/>
                </a:solidFill>
              </a:rPr>
              <a:t>is born (Age 86).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CA" sz="2900" dirty="0" smtClean="0">
                <a:solidFill>
                  <a:schemeClr val="bg1"/>
                </a:solidFill>
              </a:rPr>
              <a:t>17:1 </a:t>
            </a:r>
            <a:r>
              <a:rPr lang="en-CA" sz="2900" dirty="0">
                <a:solidFill>
                  <a:schemeClr val="bg1"/>
                </a:solidFill>
              </a:rPr>
              <a:t>– </a:t>
            </a:r>
            <a:r>
              <a:rPr lang="en-CA" sz="2900" dirty="0" smtClean="0">
                <a:solidFill>
                  <a:schemeClr val="bg1"/>
                </a:solidFill>
              </a:rPr>
              <a:t>Re-establishes Covenant (Age 99).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CA" sz="2900" dirty="0" smtClean="0">
                <a:solidFill>
                  <a:schemeClr val="bg1"/>
                </a:solidFill>
              </a:rPr>
              <a:t>21:5 </a:t>
            </a:r>
            <a:r>
              <a:rPr lang="en-CA" sz="2900" dirty="0">
                <a:solidFill>
                  <a:schemeClr val="bg1"/>
                </a:solidFill>
              </a:rPr>
              <a:t>– </a:t>
            </a:r>
            <a:r>
              <a:rPr lang="en-CA" sz="2900" dirty="0" smtClean="0">
                <a:solidFill>
                  <a:schemeClr val="bg1"/>
                </a:solidFill>
              </a:rPr>
              <a:t>Isaac is born (Age 100).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CA" sz="2900" dirty="0" smtClean="0">
                <a:solidFill>
                  <a:schemeClr val="bg1"/>
                </a:solidFill>
              </a:rPr>
              <a:t>22:6 </a:t>
            </a:r>
            <a:r>
              <a:rPr lang="en-CA" sz="2900" dirty="0">
                <a:solidFill>
                  <a:schemeClr val="bg1"/>
                </a:solidFill>
              </a:rPr>
              <a:t>– </a:t>
            </a:r>
            <a:r>
              <a:rPr lang="en-CA" sz="2900" dirty="0" smtClean="0">
                <a:solidFill>
                  <a:schemeClr val="bg1"/>
                </a:solidFill>
              </a:rPr>
              <a:t>Asked to sacrifice Isaac (+/- Age 120).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CA" sz="2900" dirty="0" smtClean="0">
                <a:solidFill>
                  <a:schemeClr val="bg1"/>
                </a:solidFill>
              </a:rPr>
              <a:t>23:1 – Sarah dies (Abraham, </a:t>
            </a:r>
            <a:r>
              <a:rPr lang="en-CA" sz="2900" dirty="0">
                <a:solidFill>
                  <a:schemeClr val="bg1"/>
                </a:solidFill>
              </a:rPr>
              <a:t>A</a:t>
            </a:r>
            <a:r>
              <a:rPr lang="en-CA" sz="2900" dirty="0" smtClean="0">
                <a:solidFill>
                  <a:schemeClr val="bg1"/>
                </a:solidFill>
              </a:rPr>
              <a:t>ge 137).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CA" sz="2900" dirty="0" smtClean="0">
                <a:solidFill>
                  <a:schemeClr val="bg1"/>
                </a:solidFill>
              </a:rPr>
              <a:t>25:7 – Abraham dies (Age 175).</a:t>
            </a:r>
            <a:endParaRPr lang="en-CA" sz="2900" dirty="0">
              <a:solidFill>
                <a:schemeClr val="bg1"/>
              </a:solidFill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CA" sz="2800" dirty="0">
              <a:solidFill>
                <a:schemeClr val="bg1"/>
              </a:solidFill>
            </a:endParaRPr>
          </a:p>
          <a:p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5" y="122301"/>
            <a:ext cx="4236720" cy="317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2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75414" y="122301"/>
            <a:ext cx="6416826" cy="5166136"/>
          </a:xfrm>
        </p:spPr>
        <p:txBody>
          <a:bodyPr>
            <a:noAutofit/>
          </a:bodyPr>
          <a:lstStyle/>
          <a:p>
            <a:r>
              <a:rPr lang="en-US" altLang="zh-CN" sz="3200" i="1" dirty="0" smtClean="0"/>
              <a:t>“</a:t>
            </a:r>
            <a:r>
              <a:rPr lang="en-CA" altLang="en-US" sz="3200" i="1" dirty="0">
                <a:solidFill>
                  <a:schemeClr val="bg1"/>
                </a:solidFill>
                <a:latin typeface="+mn-lt"/>
              </a:rPr>
              <a:t/>
            </a:r>
            <a:br>
              <a:rPr lang="en-CA" altLang="en-US" sz="3200" i="1" dirty="0">
                <a:solidFill>
                  <a:schemeClr val="bg1"/>
                </a:solidFill>
                <a:latin typeface="+mn-lt"/>
              </a:rPr>
            </a:br>
            <a:r>
              <a:rPr lang="en-CA" sz="3200" dirty="0">
                <a:solidFill>
                  <a:schemeClr val="bg1"/>
                </a:solidFill>
                <a:latin typeface="+mn-lt"/>
              </a:rPr>
              <a:t/>
            </a:r>
            <a:br>
              <a:rPr lang="en-CA" sz="3200" dirty="0">
                <a:solidFill>
                  <a:schemeClr val="bg1"/>
                </a:solidFill>
                <a:latin typeface="+mn-lt"/>
              </a:rPr>
            </a:br>
            <a:endParaRPr lang="en-US" alt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34348" y="122301"/>
            <a:ext cx="775765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u="sng" dirty="0" smtClean="0">
                <a:solidFill>
                  <a:schemeClr val="bg1"/>
                </a:solidFill>
              </a:rPr>
              <a:t>Abraham: </a:t>
            </a:r>
            <a:r>
              <a:rPr lang="en-CA" sz="3000" u="sng" dirty="0" smtClean="0">
                <a:solidFill>
                  <a:schemeClr val="bg1"/>
                </a:solidFill>
              </a:rPr>
              <a:t>Emerging </a:t>
            </a:r>
            <a:r>
              <a:rPr lang="en-CA" sz="3000" u="sng" dirty="0" smtClean="0">
                <a:solidFill>
                  <a:schemeClr val="bg1"/>
                </a:solidFill>
              </a:rPr>
              <a:t>from Spiritual Adolescence</a:t>
            </a:r>
          </a:p>
          <a:p>
            <a:endParaRPr lang="en-CA" sz="3600" dirty="0">
              <a:solidFill>
                <a:schemeClr val="bg1"/>
              </a:solidFill>
            </a:endParaRPr>
          </a:p>
          <a:p>
            <a:endParaRPr lang="en-CA" sz="2800" dirty="0">
              <a:solidFill>
                <a:schemeClr val="bg1"/>
              </a:solidFill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CA" sz="2800" dirty="0">
              <a:solidFill>
                <a:schemeClr val="bg1"/>
              </a:solidFill>
            </a:endParaRPr>
          </a:p>
          <a:p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5" y="122301"/>
            <a:ext cx="4236720" cy="3177540"/>
          </a:xfrm>
          <a:prstGeom prst="rect">
            <a:avLst/>
          </a:prstGeom>
        </p:spPr>
      </p:pic>
      <p:pic>
        <p:nvPicPr>
          <p:cNvPr id="8" name="Picture 7" descr="A picture containing tree, grass, outdoor&#10;&#10;Description automatically generated">
            <a:extLst>
              <a:ext uri="{FF2B5EF4-FFF2-40B4-BE49-F238E27FC236}">
                <a16:creationId xmlns="" xmlns:a16="http://schemas.microsoft.com/office/drawing/2014/main" id="{BE3AB376-68D1-4BB6-BBBF-A66C57D15E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" t="68182" r="-1095" b="1514"/>
          <a:stretch/>
        </p:blipFill>
        <p:spPr>
          <a:xfrm>
            <a:off x="0" y="5657850"/>
            <a:ext cx="12301537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6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75414" y="122301"/>
            <a:ext cx="6416826" cy="5166136"/>
          </a:xfrm>
        </p:spPr>
        <p:txBody>
          <a:bodyPr>
            <a:noAutofit/>
          </a:bodyPr>
          <a:lstStyle/>
          <a:p>
            <a:r>
              <a:rPr lang="en-US" altLang="zh-CN" sz="3200" i="1" dirty="0" smtClean="0"/>
              <a:t>“</a:t>
            </a:r>
            <a:r>
              <a:rPr lang="en-CA" altLang="en-US" sz="3200" i="1" dirty="0">
                <a:solidFill>
                  <a:schemeClr val="bg1"/>
                </a:solidFill>
                <a:latin typeface="+mn-lt"/>
              </a:rPr>
              <a:t/>
            </a:r>
            <a:br>
              <a:rPr lang="en-CA" altLang="en-US" sz="3200" i="1" dirty="0">
                <a:solidFill>
                  <a:schemeClr val="bg1"/>
                </a:solidFill>
                <a:latin typeface="+mn-lt"/>
              </a:rPr>
            </a:br>
            <a:r>
              <a:rPr lang="en-CA" sz="3200" dirty="0">
                <a:solidFill>
                  <a:schemeClr val="bg1"/>
                </a:solidFill>
                <a:latin typeface="+mn-lt"/>
              </a:rPr>
              <a:t/>
            </a:r>
            <a:br>
              <a:rPr lang="en-CA" sz="3200" dirty="0">
                <a:solidFill>
                  <a:schemeClr val="bg1"/>
                </a:solidFill>
                <a:latin typeface="+mn-lt"/>
              </a:rPr>
            </a:br>
            <a:endParaRPr lang="en-US" alt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34348" y="122301"/>
            <a:ext cx="77576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u="sng" dirty="0" smtClean="0">
                <a:solidFill>
                  <a:schemeClr val="bg1"/>
                </a:solidFill>
              </a:rPr>
              <a:t>Abraham: </a:t>
            </a:r>
            <a:r>
              <a:rPr lang="en-CA" sz="3000" u="sng" dirty="0" smtClean="0">
                <a:solidFill>
                  <a:schemeClr val="bg1"/>
                </a:solidFill>
              </a:rPr>
              <a:t>Emerging </a:t>
            </a:r>
            <a:r>
              <a:rPr lang="en-CA" sz="3000" u="sng" dirty="0" smtClean="0">
                <a:solidFill>
                  <a:schemeClr val="bg1"/>
                </a:solidFill>
              </a:rPr>
              <a:t>from Spiritual Adolescence</a:t>
            </a:r>
          </a:p>
          <a:p>
            <a:endParaRPr lang="en-CA" sz="3600" u="sng" dirty="0" smtClean="0">
              <a:solidFill>
                <a:schemeClr val="bg1"/>
              </a:solidFill>
            </a:endParaRPr>
          </a:p>
          <a:p>
            <a:pPr lvl="0"/>
            <a:r>
              <a:rPr lang="en-CA" sz="3000" dirty="0" err="1" smtClean="0">
                <a:solidFill>
                  <a:schemeClr val="bg1"/>
                </a:solidFill>
              </a:rPr>
              <a:t>i</a:t>
            </a:r>
            <a:r>
              <a:rPr lang="en-CA" sz="3000" dirty="0" smtClean="0">
                <a:solidFill>
                  <a:schemeClr val="bg1"/>
                </a:solidFill>
              </a:rPr>
              <a:t>. </a:t>
            </a:r>
            <a:r>
              <a:rPr lang="en-CA" sz="3000" dirty="0">
                <a:solidFill>
                  <a:schemeClr val="bg1"/>
                </a:solidFill>
              </a:rPr>
              <a:t>A New Posture before God (</a:t>
            </a:r>
            <a:r>
              <a:rPr lang="en-CA" sz="3000" dirty="0" smtClean="0">
                <a:solidFill>
                  <a:schemeClr val="bg1"/>
                </a:solidFill>
              </a:rPr>
              <a:t>17:2 - 3</a:t>
            </a:r>
            <a:r>
              <a:rPr lang="en-CA" sz="3000" dirty="0">
                <a:solidFill>
                  <a:schemeClr val="bg1"/>
                </a:solidFill>
              </a:rPr>
              <a:t>, 17)</a:t>
            </a:r>
          </a:p>
          <a:p>
            <a:endParaRPr lang="en-CA" sz="2800" dirty="0">
              <a:solidFill>
                <a:schemeClr val="bg1"/>
              </a:solidFill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CA" sz="2800" dirty="0">
              <a:solidFill>
                <a:schemeClr val="bg1"/>
              </a:solidFill>
            </a:endParaRPr>
          </a:p>
          <a:p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5" y="122301"/>
            <a:ext cx="4236720" cy="3177540"/>
          </a:xfrm>
          <a:prstGeom prst="rect">
            <a:avLst/>
          </a:prstGeom>
        </p:spPr>
      </p:pic>
      <p:pic>
        <p:nvPicPr>
          <p:cNvPr id="8" name="Picture 7" descr="A picture containing tree, grass, outdoor&#10;&#10;Description automatically generated">
            <a:extLst>
              <a:ext uri="{FF2B5EF4-FFF2-40B4-BE49-F238E27FC236}">
                <a16:creationId xmlns="" xmlns:a16="http://schemas.microsoft.com/office/drawing/2014/main" id="{BE3AB376-68D1-4BB6-BBBF-A66C57D15E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" t="68182" r="-1095" b="1514"/>
          <a:stretch/>
        </p:blipFill>
        <p:spPr>
          <a:xfrm>
            <a:off x="0" y="5657850"/>
            <a:ext cx="12301537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75414" y="122301"/>
            <a:ext cx="6416826" cy="5166136"/>
          </a:xfrm>
        </p:spPr>
        <p:txBody>
          <a:bodyPr>
            <a:noAutofit/>
          </a:bodyPr>
          <a:lstStyle/>
          <a:p>
            <a:r>
              <a:rPr lang="en-US" altLang="zh-CN" sz="3200" i="1" dirty="0" smtClean="0"/>
              <a:t>“</a:t>
            </a:r>
            <a:r>
              <a:rPr lang="en-CA" altLang="en-US" sz="3200" i="1" dirty="0">
                <a:solidFill>
                  <a:schemeClr val="bg1"/>
                </a:solidFill>
                <a:latin typeface="+mn-lt"/>
              </a:rPr>
              <a:t/>
            </a:r>
            <a:br>
              <a:rPr lang="en-CA" altLang="en-US" sz="3200" i="1" dirty="0">
                <a:solidFill>
                  <a:schemeClr val="bg1"/>
                </a:solidFill>
                <a:latin typeface="+mn-lt"/>
              </a:rPr>
            </a:br>
            <a:r>
              <a:rPr lang="en-CA" sz="3200" dirty="0">
                <a:solidFill>
                  <a:schemeClr val="bg1"/>
                </a:solidFill>
                <a:latin typeface="+mn-lt"/>
              </a:rPr>
              <a:t/>
            </a:r>
            <a:br>
              <a:rPr lang="en-CA" sz="3200" dirty="0">
                <a:solidFill>
                  <a:schemeClr val="bg1"/>
                </a:solidFill>
                <a:latin typeface="+mn-lt"/>
              </a:rPr>
            </a:br>
            <a:endParaRPr lang="en-US" alt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34348" y="122301"/>
            <a:ext cx="775765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u="sng" dirty="0" smtClean="0">
                <a:solidFill>
                  <a:schemeClr val="bg1"/>
                </a:solidFill>
              </a:rPr>
              <a:t>Abraham: </a:t>
            </a:r>
            <a:r>
              <a:rPr lang="en-CA" sz="3000" u="sng" dirty="0" smtClean="0">
                <a:solidFill>
                  <a:schemeClr val="bg1"/>
                </a:solidFill>
              </a:rPr>
              <a:t>Emerging </a:t>
            </a:r>
            <a:r>
              <a:rPr lang="en-CA" sz="3000" u="sng" dirty="0" smtClean="0">
                <a:solidFill>
                  <a:schemeClr val="bg1"/>
                </a:solidFill>
              </a:rPr>
              <a:t>from Spiritual Adolescence</a:t>
            </a:r>
          </a:p>
          <a:p>
            <a:endParaRPr lang="en-CA" sz="3600" u="sng" dirty="0" smtClean="0">
              <a:solidFill>
                <a:schemeClr val="bg1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CA" sz="3000" dirty="0" err="1" smtClean="0">
                <a:solidFill>
                  <a:schemeClr val="bg1"/>
                </a:solidFill>
              </a:rPr>
              <a:t>i</a:t>
            </a:r>
            <a:r>
              <a:rPr lang="en-CA" sz="3000" dirty="0" smtClean="0">
                <a:solidFill>
                  <a:schemeClr val="bg1"/>
                </a:solidFill>
              </a:rPr>
              <a:t>. </a:t>
            </a:r>
            <a:r>
              <a:rPr lang="en-CA" sz="3000" dirty="0">
                <a:solidFill>
                  <a:schemeClr val="bg1"/>
                </a:solidFill>
              </a:rPr>
              <a:t>A New Posture before God (</a:t>
            </a:r>
            <a:r>
              <a:rPr lang="en-CA" sz="3000" dirty="0" smtClean="0">
                <a:solidFill>
                  <a:schemeClr val="bg1"/>
                </a:solidFill>
              </a:rPr>
              <a:t>17:2 - 3</a:t>
            </a:r>
            <a:r>
              <a:rPr lang="en-CA" sz="3000" dirty="0">
                <a:solidFill>
                  <a:schemeClr val="bg1"/>
                </a:solidFill>
              </a:rPr>
              <a:t>, 17)</a:t>
            </a:r>
          </a:p>
          <a:p>
            <a:pPr lvl="0">
              <a:lnSpc>
                <a:spcPct val="150000"/>
              </a:lnSpc>
            </a:pPr>
            <a:r>
              <a:rPr lang="en-CA" sz="3000" dirty="0" smtClean="0">
                <a:solidFill>
                  <a:schemeClr val="bg1"/>
                </a:solidFill>
              </a:rPr>
              <a:t>ii. A </a:t>
            </a:r>
            <a:r>
              <a:rPr lang="en-CA" sz="3000" dirty="0">
                <a:solidFill>
                  <a:schemeClr val="bg1"/>
                </a:solidFill>
              </a:rPr>
              <a:t>New Identity from God (17:5 - 6, 15 - 16)</a:t>
            </a:r>
          </a:p>
          <a:p>
            <a:endParaRPr lang="en-CA" sz="3600" dirty="0">
              <a:solidFill>
                <a:schemeClr val="bg1"/>
              </a:solidFill>
            </a:endParaRPr>
          </a:p>
          <a:p>
            <a:endParaRPr lang="en-CA" sz="2800" dirty="0">
              <a:solidFill>
                <a:schemeClr val="bg1"/>
              </a:solidFill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CA" sz="2800" dirty="0">
              <a:solidFill>
                <a:schemeClr val="bg1"/>
              </a:solidFill>
            </a:endParaRPr>
          </a:p>
          <a:p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5" y="122301"/>
            <a:ext cx="4236720" cy="3177540"/>
          </a:xfrm>
          <a:prstGeom prst="rect">
            <a:avLst/>
          </a:prstGeom>
        </p:spPr>
      </p:pic>
      <p:pic>
        <p:nvPicPr>
          <p:cNvPr id="8" name="Picture 7" descr="A picture containing tree, grass, outdoor&#10;&#10;Description automatically generated">
            <a:extLst>
              <a:ext uri="{FF2B5EF4-FFF2-40B4-BE49-F238E27FC236}">
                <a16:creationId xmlns="" xmlns:a16="http://schemas.microsoft.com/office/drawing/2014/main" id="{BE3AB376-68D1-4BB6-BBBF-A66C57D15E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" t="68182" r="-1095" b="1514"/>
          <a:stretch/>
        </p:blipFill>
        <p:spPr>
          <a:xfrm>
            <a:off x="0" y="5657850"/>
            <a:ext cx="12301537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0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75414" y="122301"/>
            <a:ext cx="6416826" cy="5166136"/>
          </a:xfrm>
        </p:spPr>
        <p:txBody>
          <a:bodyPr>
            <a:noAutofit/>
          </a:bodyPr>
          <a:lstStyle/>
          <a:p>
            <a:r>
              <a:rPr lang="en-US" altLang="zh-CN" sz="3200" i="1" dirty="0" smtClean="0"/>
              <a:t>“</a:t>
            </a:r>
            <a:r>
              <a:rPr lang="en-CA" altLang="en-US" sz="3200" i="1" dirty="0">
                <a:solidFill>
                  <a:schemeClr val="bg1"/>
                </a:solidFill>
                <a:latin typeface="+mn-lt"/>
              </a:rPr>
              <a:t/>
            </a:r>
            <a:br>
              <a:rPr lang="en-CA" altLang="en-US" sz="3200" i="1" dirty="0">
                <a:solidFill>
                  <a:schemeClr val="bg1"/>
                </a:solidFill>
                <a:latin typeface="+mn-lt"/>
              </a:rPr>
            </a:br>
            <a:r>
              <a:rPr lang="en-CA" sz="3200" dirty="0">
                <a:solidFill>
                  <a:schemeClr val="bg1"/>
                </a:solidFill>
                <a:latin typeface="+mn-lt"/>
              </a:rPr>
              <a:t/>
            </a:r>
            <a:br>
              <a:rPr lang="en-CA" sz="3200" dirty="0">
                <a:solidFill>
                  <a:schemeClr val="bg1"/>
                </a:solidFill>
                <a:latin typeface="+mn-lt"/>
              </a:rPr>
            </a:br>
            <a:endParaRPr lang="en-US" alt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34348" y="122301"/>
            <a:ext cx="775765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u="sng" dirty="0" smtClean="0">
                <a:solidFill>
                  <a:schemeClr val="bg1"/>
                </a:solidFill>
              </a:rPr>
              <a:t>Abraham: </a:t>
            </a:r>
            <a:r>
              <a:rPr lang="en-CA" sz="3000" u="sng" dirty="0" smtClean="0">
                <a:solidFill>
                  <a:schemeClr val="bg1"/>
                </a:solidFill>
              </a:rPr>
              <a:t>Emerging </a:t>
            </a:r>
            <a:r>
              <a:rPr lang="en-CA" sz="3000" u="sng" dirty="0" smtClean="0">
                <a:solidFill>
                  <a:schemeClr val="bg1"/>
                </a:solidFill>
              </a:rPr>
              <a:t>from Spiritual Adolescence</a:t>
            </a:r>
          </a:p>
          <a:p>
            <a:endParaRPr lang="en-CA" sz="3600" u="sng" dirty="0" smtClean="0">
              <a:solidFill>
                <a:schemeClr val="bg1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CA" sz="3000" dirty="0" err="1" smtClean="0">
                <a:solidFill>
                  <a:schemeClr val="bg1"/>
                </a:solidFill>
              </a:rPr>
              <a:t>i</a:t>
            </a:r>
            <a:r>
              <a:rPr lang="en-CA" sz="3000" dirty="0" smtClean="0">
                <a:solidFill>
                  <a:schemeClr val="bg1"/>
                </a:solidFill>
              </a:rPr>
              <a:t>. </a:t>
            </a:r>
            <a:r>
              <a:rPr lang="en-CA" sz="3000" dirty="0">
                <a:solidFill>
                  <a:schemeClr val="bg1"/>
                </a:solidFill>
              </a:rPr>
              <a:t>A New Posture before God (</a:t>
            </a:r>
            <a:r>
              <a:rPr lang="en-CA" sz="3000" dirty="0" smtClean="0">
                <a:solidFill>
                  <a:schemeClr val="bg1"/>
                </a:solidFill>
              </a:rPr>
              <a:t>17:2 - 3</a:t>
            </a:r>
            <a:r>
              <a:rPr lang="en-CA" sz="3000" dirty="0">
                <a:solidFill>
                  <a:schemeClr val="bg1"/>
                </a:solidFill>
              </a:rPr>
              <a:t>, 17)</a:t>
            </a:r>
          </a:p>
          <a:p>
            <a:pPr lvl="0">
              <a:lnSpc>
                <a:spcPct val="150000"/>
              </a:lnSpc>
            </a:pPr>
            <a:r>
              <a:rPr lang="en-CA" sz="3000" dirty="0" smtClean="0">
                <a:solidFill>
                  <a:schemeClr val="bg1"/>
                </a:solidFill>
              </a:rPr>
              <a:t>ii. A </a:t>
            </a:r>
            <a:r>
              <a:rPr lang="en-CA" sz="3000" dirty="0">
                <a:solidFill>
                  <a:schemeClr val="bg1"/>
                </a:solidFill>
              </a:rPr>
              <a:t>New Identity from God (17:5 - 6, 15 - 16)</a:t>
            </a:r>
          </a:p>
          <a:p>
            <a:pPr lvl="0">
              <a:lnSpc>
                <a:spcPct val="150000"/>
              </a:lnSpc>
            </a:pPr>
            <a:r>
              <a:rPr lang="en-CA" sz="3000" dirty="0" smtClean="0">
                <a:solidFill>
                  <a:schemeClr val="bg1"/>
                </a:solidFill>
              </a:rPr>
              <a:t>iii. A </a:t>
            </a:r>
            <a:r>
              <a:rPr lang="en-CA" sz="3000" dirty="0">
                <a:solidFill>
                  <a:schemeClr val="bg1"/>
                </a:solidFill>
              </a:rPr>
              <a:t>New Relationship (Covenant) with God </a:t>
            </a:r>
            <a:r>
              <a:rPr lang="en-CA" sz="3000" dirty="0" smtClean="0">
                <a:solidFill>
                  <a:schemeClr val="bg1"/>
                </a:solidFill>
              </a:rPr>
              <a:t>						(</a:t>
            </a:r>
            <a:r>
              <a:rPr lang="en-CA" sz="3000" dirty="0">
                <a:solidFill>
                  <a:schemeClr val="bg1"/>
                </a:solidFill>
              </a:rPr>
              <a:t>17:9 – 14)</a:t>
            </a:r>
          </a:p>
          <a:p>
            <a:pPr lvl="0">
              <a:lnSpc>
                <a:spcPct val="150000"/>
              </a:lnSpc>
            </a:pPr>
            <a:endParaRPr lang="en-CA" sz="3600" dirty="0">
              <a:solidFill>
                <a:schemeClr val="bg1"/>
              </a:solidFill>
            </a:endParaRPr>
          </a:p>
          <a:p>
            <a:endParaRPr lang="en-CA" sz="2800" dirty="0">
              <a:solidFill>
                <a:schemeClr val="bg1"/>
              </a:solidFill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CA" sz="2800" dirty="0">
              <a:solidFill>
                <a:schemeClr val="bg1"/>
              </a:solidFill>
            </a:endParaRPr>
          </a:p>
          <a:p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5" y="122301"/>
            <a:ext cx="4236720" cy="3177540"/>
          </a:xfrm>
          <a:prstGeom prst="rect">
            <a:avLst/>
          </a:prstGeom>
        </p:spPr>
      </p:pic>
      <p:pic>
        <p:nvPicPr>
          <p:cNvPr id="8" name="Picture 7" descr="A picture containing tree, grass, outdoor&#10;&#10;Description automatically generated">
            <a:extLst>
              <a:ext uri="{FF2B5EF4-FFF2-40B4-BE49-F238E27FC236}">
                <a16:creationId xmlns="" xmlns:a16="http://schemas.microsoft.com/office/drawing/2014/main" id="{BE3AB376-68D1-4BB6-BBBF-A66C57D15E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" t="68182" r="-1095" b="1514"/>
          <a:stretch/>
        </p:blipFill>
        <p:spPr>
          <a:xfrm>
            <a:off x="0" y="5657850"/>
            <a:ext cx="12301537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8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75414" y="122301"/>
            <a:ext cx="6416826" cy="5166136"/>
          </a:xfrm>
        </p:spPr>
        <p:txBody>
          <a:bodyPr>
            <a:noAutofit/>
          </a:bodyPr>
          <a:lstStyle/>
          <a:p>
            <a:r>
              <a:rPr lang="en-US" altLang="zh-CN" sz="3200" i="1" dirty="0" smtClean="0"/>
              <a:t>“</a:t>
            </a:r>
            <a:r>
              <a:rPr lang="en-CA" altLang="en-US" sz="3200" i="1" dirty="0">
                <a:solidFill>
                  <a:schemeClr val="bg1"/>
                </a:solidFill>
                <a:latin typeface="+mn-lt"/>
              </a:rPr>
              <a:t/>
            </a:r>
            <a:br>
              <a:rPr lang="en-CA" altLang="en-US" sz="3200" i="1" dirty="0">
                <a:solidFill>
                  <a:schemeClr val="bg1"/>
                </a:solidFill>
                <a:latin typeface="+mn-lt"/>
              </a:rPr>
            </a:br>
            <a:r>
              <a:rPr lang="en-CA" sz="3200" dirty="0">
                <a:solidFill>
                  <a:schemeClr val="bg1"/>
                </a:solidFill>
                <a:latin typeface="+mn-lt"/>
              </a:rPr>
              <a:t/>
            </a:r>
            <a:br>
              <a:rPr lang="en-CA" sz="3200" dirty="0">
                <a:solidFill>
                  <a:schemeClr val="bg1"/>
                </a:solidFill>
                <a:latin typeface="+mn-lt"/>
              </a:rPr>
            </a:br>
            <a:endParaRPr lang="en-US" alt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34348" y="122301"/>
            <a:ext cx="7757652" cy="6417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u="sng" dirty="0" smtClean="0">
                <a:solidFill>
                  <a:schemeClr val="bg1"/>
                </a:solidFill>
              </a:rPr>
              <a:t>Abraham: </a:t>
            </a:r>
            <a:r>
              <a:rPr lang="en-CA" sz="3000" u="sng" dirty="0" smtClean="0">
                <a:solidFill>
                  <a:schemeClr val="bg1"/>
                </a:solidFill>
              </a:rPr>
              <a:t>Emerging </a:t>
            </a:r>
            <a:r>
              <a:rPr lang="en-CA" sz="3000" u="sng" dirty="0" smtClean="0">
                <a:solidFill>
                  <a:schemeClr val="bg1"/>
                </a:solidFill>
              </a:rPr>
              <a:t>from Spiritual Adolescence</a:t>
            </a:r>
          </a:p>
          <a:p>
            <a:endParaRPr lang="en-CA" sz="3600" u="sng" dirty="0" smtClean="0">
              <a:solidFill>
                <a:schemeClr val="bg1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CA" sz="3000" dirty="0" err="1" smtClean="0">
                <a:solidFill>
                  <a:schemeClr val="bg1"/>
                </a:solidFill>
              </a:rPr>
              <a:t>i</a:t>
            </a:r>
            <a:r>
              <a:rPr lang="en-CA" sz="3000" dirty="0" smtClean="0">
                <a:solidFill>
                  <a:schemeClr val="bg1"/>
                </a:solidFill>
              </a:rPr>
              <a:t>. </a:t>
            </a:r>
            <a:r>
              <a:rPr lang="en-CA" sz="3000" dirty="0">
                <a:solidFill>
                  <a:schemeClr val="bg1"/>
                </a:solidFill>
              </a:rPr>
              <a:t>A New Posture before God (</a:t>
            </a:r>
            <a:r>
              <a:rPr lang="en-CA" sz="3000" dirty="0" smtClean="0">
                <a:solidFill>
                  <a:schemeClr val="bg1"/>
                </a:solidFill>
              </a:rPr>
              <a:t>17:2 - 3</a:t>
            </a:r>
            <a:r>
              <a:rPr lang="en-CA" sz="3000" dirty="0">
                <a:solidFill>
                  <a:schemeClr val="bg1"/>
                </a:solidFill>
              </a:rPr>
              <a:t>, 17)</a:t>
            </a:r>
          </a:p>
          <a:p>
            <a:pPr lvl="0">
              <a:lnSpc>
                <a:spcPct val="150000"/>
              </a:lnSpc>
            </a:pPr>
            <a:r>
              <a:rPr lang="en-CA" sz="3000" dirty="0" smtClean="0">
                <a:solidFill>
                  <a:schemeClr val="bg1"/>
                </a:solidFill>
              </a:rPr>
              <a:t>ii. A </a:t>
            </a:r>
            <a:r>
              <a:rPr lang="en-CA" sz="3000" dirty="0">
                <a:solidFill>
                  <a:schemeClr val="bg1"/>
                </a:solidFill>
              </a:rPr>
              <a:t>New Identity from God (17:5 - 6, 15 - 16)</a:t>
            </a:r>
          </a:p>
          <a:p>
            <a:pPr lvl="0">
              <a:lnSpc>
                <a:spcPct val="150000"/>
              </a:lnSpc>
            </a:pPr>
            <a:r>
              <a:rPr lang="en-CA" sz="3000" dirty="0" smtClean="0">
                <a:solidFill>
                  <a:schemeClr val="bg1"/>
                </a:solidFill>
              </a:rPr>
              <a:t>iii. A </a:t>
            </a:r>
            <a:r>
              <a:rPr lang="en-CA" sz="3000" dirty="0">
                <a:solidFill>
                  <a:schemeClr val="bg1"/>
                </a:solidFill>
              </a:rPr>
              <a:t>New Relationship (Covenant) with God </a:t>
            </a:r>
            <a:r>
              <a:rPr lang="en-CA" sz="3000" dirty="0" smtClean="0">
                <a:solidFill>
                  <a:schemeClr val="bg1"/>
                </a:solidFill>
              </a:rPr>
              <a:t>						(</a:t>
            </a:r>
            <a:r>
              <a:rPr lang="en-CA" sz="3000" dirty="0">
                <a:solidFill>
                  <a:schemeClr val="bg1"/>
                </a:solidFill>
              </a:rPr>
              <a:t>17:9 – 14)</a:t>
            </a:r>
          </a:p>
          <a:p>
            <a:pPr lvl="0">
              <a:lnSpc>
                <a:spcPct val="150000"/>
              </a:lnSpc>
            </a:pPr>
            <a:r>
              <a:rPr lang="en-CA" sz="3000" dirty="0" smtClean="0">
                <a:solidFill>
                  <a:schemeClr val="bg1"/>
                </a:solidFill>
              </a:rPr>
              <a:t>iv. A </a:t>
            </a:r>
            <a:r>
              <a:rPr lang="en-CA" sz="3000" dirty="0">
                <a:solidFill>
                  <a:schemeClr val="bg1"/>
                </a:solidFill>
              </a:rPr>
              <a:t>New Obedience to God (17:23 – 27)</a:t>
            </a:r>
          </a:p>
          <a:p>
            <a:endParaRPr lang="en-CA" sz="3600" dirty="0">
              <a:solidFill>
                <a:schemeClr val="bg1"/>
              </a:solidFill>
            </a:endParaRPr>
          </a:p>
          <a:p>
            <a:endParaRPr lang="en-CA" sz="2800" dirty="0">
              <a:solidFill>
                <a:schemeClr val="bg1"/>
              </a:solidFill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CA" sz="2800" dirty="0">
              <a:solidFill>
                <a:schemeClr val="bg1"/>
              </a:solidFill>
            </a:endParaRPr>
          </a:p>
          <a:p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5" y="122301"/>
            <a:ext cx="4236720" cy="3177540"/>
          </a:xfrm>
          <a:prstGeom prst="rect">
            <a:avLst/>
          </a:prstGeom>
        </p:spPr>
      </p:pic>
      <p:pic>
        <p:nvPicPr>
          <p:cNvPr id="8" name="Picture 7" descr="A picture containing tree, grass, outdoor&#10;&#10;Description automatically generated">
            <a:extLst>
              <a:ext uri="{FF2B5EF4-FFF2-40B4-BE49-F238E27FC236}">
                <a16:creationId xmlns="" xmlns:a16="http://schemas.microsoft.com/office/drawing/2014/main" id="{BE3AB376-68D1-4BB6-BBBF-A66C57D15E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" t="68182" r="-1095" b="1514"/>
          <a:stretch/>
        </p:blipFill>
        <p:spPr>
          <a:xfrm>
            <a:off x="0" y="5657850"/>
            <a:ext cx="12301537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4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75414" y="122301"/>
            <a:ext cx="6416826" cy="5166136"/>
          </a:xfrm>
        </p:spPr>
        <p:txBody>
          <a:bodyPr>
            <a:noAutofit/>
          </a:bodyPr>
          <a:lstStyle/>
          <a:p>
            <a:r>
              <a:rPr lang="en-US" altLang="zh-CN" sz="3200" i="1" dirty="0" smtClean="0"/>
              <a:t>“</a:t>
            </a:r>
            <a:r>
              <a:rPr lang="en-CA" altLang="en-US" sz="3200" i="1" dirty="0">
                <a:solidFill>
                  <a:schemeClr val="bg1"/>
                </a:solidFill>
                <a:latin typeface="+mn-lt"/>
              </a:rPr>
              <a:t/>
            </a:r>
            <a:br>
              <a:rPr lang="en-CA" altLang="en-US" sz="3200" i="1" dirty="0">
                <a:solidFill>
                  <a:schemeClr val="bg1"/>
                </a:solidFill>
                <a:latin typeface="+mn-lt"/>
              </a:rPr>
            </a:br>
            <a:r>
              <a:rPr lang="en-CA" sz="3200" dirty="0">
                <a:solidFill>
                  <a:schemeClr val="bg1"/>
                </a:solidFill>
                <a:latin typeface="+mn-lt"/>
              </a:rPr>
              <a:t/>
            </a:r>
            <a:br>
              <a:rPr lang="en-CA" sz="3200" dirty="0">
                <a:solidFill>
                  <a:schemeClr val="bg1"/>
                </a:solidFill>
                <a:latin typeface="+mn-lt"/>
              </a:rPr>
            </a:br>
            <a:endParaRPr lang="en-US" alt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34348" y="122301"/>
            <a:ext cx="775765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u="sng" dirty="0" smtClean="0">
                <a:solidFill>
                  <a:schemeClr val="bg1"/>
                </a:solidFill>
              </a:rPr>
              <a:t>Emerging </a:t>
            </a:r>
            <a:r>
              <a:rPr lang="en-CA" sz="3600" u="sng" dirty="0" smtClean="0">
                <a:solidFill>
                  <a:schemeClr val="bg1"/>
                </a:solidFill>
              </a:rPr>
              <a:t>from Spiritual Adolescence</a:t>
            </a:r>
          </a:p>
          <a:p>
            <a:endParaRPr lang="en-CA" sz="3600" u="sng" dirty="0" smtClean="0">
              <a:solidFill>
                <a:schemeClr val="bg1"/>
              </a:solidFill>
            </a:endParaRPr>
          </a:p>
          <a:p>
            <a:r>
              <a:rPr lang="en-CA" sz="3200" i="1" dirty="0">
                <a:solidFill>
                  <a:schemeClr val="bg1"/>
                </a:solidFill>
              </a:rPr>
              <a:t>I write to you young men, because you are strong, and the Word of God abides in you, and you have overcome the evil one.  </a:t>
            </a:r>
            <a:r>
              <a:rPr lang="en-CA" sz="3200" i="1" dirty="0" smtClean="0">
                <a:solidFill>
                  <a:schemeClr val="bg1"/>
                </a:solidFill>
              </a:rPr>
              <a:t>					</a:t>
            </a:r>
          </a:p>
          <a:p>
            <a:r>
              <a:rPr lang="en-CA" sz="3200" i="1" dirty="0">
                <a:solidFill>
                  <a:schemeClr val="bg1"/>
                </a:solidFill>
              </a:rPr>
              <a:t>	</a:t>
            </a:r>
            <a:r>
              <a:rPr lang="en-CA" sz="3200" i="1" dirty="0" smtClean="0">
                <a:solidFill>
                  <a:schemeClr val="bg1"/>
                </a:solidFill>
              </a:rPr>
              <a:t>			1 </a:t>
            </a:r>
            <a:r>
              <a:rPr lang="en-CA" sz="3200" i="1" dirty="0">
                <a:solidFill>
                  <a:schemeClr val="bg1"/>
                </a:solidFill>
              </a:rPr>
              <a:t>John 2:14</a:t>
            </a:r>
            <a:endParaRPr lang="en-CA" sz="3200" dirty="0">
              <a:solidFill>
                <a:schemeClr val="bg1"/>
              </a:solidFill>
            </a:endParaRPr>
          </a:p>
          <a:p>
            <a:endParaRPr lang="en-CA" sz="3200" dirty="0">
              <a:solidFill>
                <a:schemeClr val="bg1"/>
              </a:solidFill>
            </a:endParaRPr>
          </a:p>
          <a:p>
            <a:endParaRPr lang="en-CA" sz="2800" dirty="0">
              <a:solidFill>
                <a:schemeClr val="bg1"/>
              </a:solidFill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CA" sz="2800" dirty="0">
              <a:solidFill>
                <a:schemeClr val="bg1"/>
              </a:solidFill>
            </a:endParaRPr>
          </a:p>
          <a:p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5" y="122301"/>
            <a:ext cx="4236720" cy="3177540"/>
          </a:xfrm>
          <a:prstGeom prst="rect">
            <a:avLst/>
          </a:prstGeom>
        </p:spPr>
      </p:pic>
      <p:pic>
        <p:nvPicPr>
          <p:cNvPr id="8" name="Picture 7" descr="A picture containing tree, grass, outdoor&#10;&#10;Description automatically generated">
            <a:extLst>
              <a:ext uri="{FF2B5EF4-FFF2-40B4-BE49-F238E27FC236}">
                <a16:creationId xmlns="" xmlns:a16="http://schemas.microsoft.com/office/drawing/2014/main" id="{BE3AB376-68D1-4BB6-BBBF-A66C57D15E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" t="68182" r="-1095" b="1514"/>
          <a:stretch/>
        </p:blipFill>
        <p:spPr>
          <a:xfrm>
            <a:off x="0" y="5657850"/>
            <a:ext cx="12301537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75414" y="122301"/>
            <a:ext cx="6416826" cy="5166136"/>
          </a:xfrm>
        </p:spPr>
        <p:txBody>
          <a:bodyPr>
            <a:noAutofit/>
          </a:bodyPr>
          <a:lstStyle/>
          <a:p>
            <a:r>
              <a:rPr lang="en-US" altLang="zh-CN" sz="3200" i="1" dirty="0" smtClean="0"/>
              <a:t>“</a:t>
            </a:r>
            <a:r>
              <a:rPr lang="en-CA" altLang="en-US" sz="3200" i="1" dirty="0">
                <a:solidFill>
                  <a:schemeClr val="bg1"/>
                </a:solidFill>
                <a:latin typeface="+mn-lt"/>
              </a:rPr>
              <a:t/>
            </a:r>
            <a:br>
              <a:rPr lang="en-CA" altLang="en-US" sz="3200" i="1" dirty="0">
                <a:solidFill>
                  <a:schemeClr val="bg1"/>
                </a:solidFill>
                <a:latin typeface="+mn-lt"/>
              </a:rPr>
            </a:br>
            <a:r>
              <a:rPr lang="en-CA" sz="3200" dirty="0">
                <a:solidFill>
                  <a:schemeClr val="bg1"/>
                </a:solidFill>
                <a:latin typeface="+mn-lt"/>
              </a:rPr>
              <a:t/>
            </a:r>
            <a:br>
              <a:rPr lang="en-CA" sz="3200" dirty="0">
                <a:solidFill>
                  <a:schemeClr val="bg1"/>
                </a:solidFill>
                <a:latin typeface="+mn-lt"/>
              </a:rPr>
            </a:br>
            <a:endParaRPr lang="en-US" alt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34348" y="122301"/>
            <a:ext cx="77576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u="sng" dirty="0" smtClean="0">
                <a:solidFill>
                  <a:schemeClr val="bg1"/>
                </a:solidFill>
              </a:rPr>
              <a:t>Emerging </a:t>
            </a:r>
            <a:r>
              <a:rPr lang="en-CA" sz="3600" u="sng" dirty="0" smtClean="0">
                <a:solidFill>
                  <a:schemeClr val="bg1"/>
                </a:solidFill>
              </a:rPr>
              <a:t>from Spiritual Adolescence</a:t>
            </a:r>
          </a:p>
          <a:p>
            <a:pPr marL="571500" lvl="0" indent="-571500">
              <a:buAutoNum type="romanLcPeriod"/>
            </a:pPr>
            <a:r>
              <a:rPr lang="en-CA" sz="3200" dirty="0" smtClean="0">
                <a:solidFill>
                  <a:schemeClr val="bg1"/>
                </a:solidFill>
              </a:rPr>
              <a:t>Where </a:t>
            </a:r>
            <a:r>
              <a:rPr lang="en-CA" sz="3200" dirty="0">
                <a:solidFill>
                  <a:schemeClr val="bg1"/>
                </a:solidFill>
              </a:rPr>
              <a:t>would you place your own spiritual development as of right now? </a:t>
            </a:r>
            <a:endParaRPr lang="en-CA" sz="3200" dirty="0" smtClean="0">
              <a:solidFill>
                <a:schemeClr val="bg1"/>
              </a:solidFill>
            </a:endParaRPr>
          </a:p>
          <a:p>
            <a:endParaRPr lang="en-CA" sz="3200" dirty="0">
              <a:solidFill>
                <a:schemeClr val="bg1"/>
              </a:solidFill>
            </a:endParaRPr>
          </a:p>
          <a:p>
            <a:endParaRPr lang="en-CA" sz="2800" dirty="0">
              <a:solidFill>
                <a:schemeClr val="bg1"/>
              </a:solidFill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CA" sz="2800" dirty="0">
              <a:solidFill>
                <a:schemeClr val="bg1"/>
              </a:solidFill>
            </a:endParaRPr>
          </a:p>
          <a:p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5" y="122301"/>
            <a:ext cx="4236720" cy="3177540"/>
          </a:xfrm>
          <a:prstGeom prst="rect">
            <a:avLst/>
          </a:prstGeom>
        </p:spPr>
      </p:pic>
      <p:pic>
        <p:nvPicPr>
          <p:cNvPr id="8" name="Picture 7" descr="A picture containing tree, grass, outdoor&#10;&#10;Description automatically generated">
            <a:extLst>
              <a:ext uri="{FF2B5EF4-FFF2-40B4-BE49-F238E27FC236}">
                <a16:creationId xmlns="" xmlns:a16="http://schemas.microsoft.com/office/drawing/2014/main" id="{BE3AB376-68D1-4BB6-BBBF-A66C57D15E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" t="68182" r="-1095" b="1514"/>
          <a:stretch/>
        </p:blipFill>
        <p:spPr>
          <a:xfrm>
            <a:off x="0" y="5657850"/>
            <a:ext cx="12301537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7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75414" y="122301"/>
            <a:ext cx="6416826" cy="5166136"/>
          </a:xfrm>
        </p:spPr>
        <p:txBody>
          <a:bodyPr>
            <a:noAutofit/>
          </a:bodyPr>
          <a:lstStyle/>
          <a:p>
            <a:r>
              <a:rPr lang="en-US" altLang="zh-CN" sz="3200" i="1" dirty="0" smtClean="0"/>
              <a:t>“</a:t>
            </a:r>
            <a:r>
              <a:rPr lang="en-CA" altLang="en-US" sz="3200" i="1" dirty="0">
                <a:solidFill>
                  <a:schemeClr val="bg1"/>
                </a:solidFill>
                <a:latin typeface="+mn-lt"/>
              </a:rPr>
              <a:t/>
            </a:r>
            <a:br>
              <a:rPr lang="en-CA" altLang="en-US" sz="3200" i="1" dirty="0">
                <a:solidFill>
                  <a:schemeClr val="bg1"/>
                </a:solidFill>
                <a:latin typeface="+mn-lt"/>
              </a:rPr>
            </a:br>
            <a:r>
              <a:rPr lang="en-CA" sz="3200" dirty="0">
                <a:solidFill>
                  <a:schemeClr val="bg1"/>
                </a:solidFill>
                <a:latin typeface="+mn-lt"/>
              </a:rPr>
              <a:t/>
            </a:r>
            <a:br>
              <a:rPr lang="en-CA" sz="3200" dirty="0">
                <a:solidFill>
                  <a:schemeClr val="bg1"/>
                </a:solidFill>
                <a:latin typeface="+mn-lt"/>
              </a:rPr>
            </a:br>
            <a:endParaRPr lang="en-US" alt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34348" y="122301"/>
            <a:ext cx="77576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u="sng" dirty="0" smtClean="0">
                <a:solidFill>
                  <a:schemeClr val="bg1"/>
                </a:solidFill>
              </a:rPr>
              <a:t>Emerging </a:t>
            </a:r>
            <a:r>
              <a:rPr lang="en-CA" sz="3600" u="sng" dirty="0" smtClean="0">
                <a:solidFill>
                  <a:schemeClr val="bg1"/>
                </a:solidFill>
              </a:rPr>
              <a:t>from Spiritual Adolescence</a:t>
            </a:r>
          </a:p>
          <a:p>
            <a:pPr marL="571500" lvl="0" indent="-571500">
              <a:buAutoNum type="romanLcPeriod"/>
            </a:pPr>
            <a:r>
              <a:rPr lang="en-CA" sz="3200" dirty="0" smtClean="0">
                <a:solidFill>
                  <a:schemeClr val="bg1"/>
                </a:solidFill>
              </a:rPr>
              <a:t>Where </a:t>
            </a:r>
            <a:r>
              <a:rPr lang="en-CA" sz="3200" dirty="0">
                <a:solidFill>
                  <a:schemeClr val="bg1"/>
                </a:solidFill>
              </a:rPr>
              <a:t>would you place your own spiritual development as of right now? </a:t>
            </a:r>
            <a:endParaRPr lang="en-CA" sz="3200" dirty="0" smtClean="0">
              <a:solidFill>
                <a:schemeClr val="bg1"/>
              </a:solidFill>
            </a:endParaRPr>
          </a:p>
          <a:p>
            <a:pPr marL="571500" lvl="0" indent="-571500">
              <a:buAutoNum type="romanLcPeriod"/>
            </a:pPr>
            <a:r>
              <a:rPr lang="en-CA" sz="3200" dirty="0" smtClean="0">
                <a:solidFill>
                  <a:schemeClr val="bg1"/>
                </a:solidFill>
              </a:rPr>
              <a:t>Is </a:t>
            </a:r>
            <a:r>
              <a:rPr lang="en-CA" sz="3200" dirty="0">
                <a:solidFill>
                  <a:schemeClr val="bg1"/>
                </a:solidFill>
              </a:rPr>
              <a:t>there anything about Abraham that surprises you? </a:t>
            </a:r>
            <a:endParaRPr lang="en-CA" sz="3200" dirty="0" smtClean="0">
              <a:solidFill>
                <a:schemeClr val="bg1"/>
              </a:solidFill>
            </a:endParaRPr>
          </a:p>
          <a:p>
            <a:endParaRPr lang="en-CA" sz="3200" dirty="0">
              <a:solidFill>
                <a:schemeClr val="bg1"/>
              </a:solidFill>
            </a:endParaRPr>
          </a:p>
          <a:p>
            <a:endParaRPr lang="en-CA" sz="2800" dirty="0">
              <a:solidFill>
                <a:schemeClr val="bg1"/>
              </a:solidFill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CA" sz="2800" dirty="0">
              <a:solidFill>
                <a:schemeClr val="bg1"/>
              </a:solidFill>
            </a:endParaRPr>
          </a:p>
          <a:p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5" y="122301"/>
            <a:ext cx="4236720" cy="3177540"/>
          </a:xfrm>
          <a:prstGeom prst="rect">
            <a:avLst/>
          </a:prstGeom>
        </p:spPr>
      </p:pic>
      <p:pic>
        <p:nvPicPr>
          <p:cNvPr id="8" name="Picture 7" descr="A picture containing tree, grass, outdoor&#10;&#10;Description automatically generated">
            <a:extLst>
              <a:ext uri="{FF2B5EF4-FFF2-40B4-BE49-F238E27FC236}">
                <a16:creationId xmlns="" xmlns:a16="http://schemas.microsoft.com/office/drawing/2014/main" id="{BE3AB376-68D1-4BB6-BBBF-A66C57D15E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" t="68182" r="-1095" b="1514"/>
          <a:stretch/>
        </p:blipFill>
        <p:spPr>
          <a:xfrm>
            <a:off x="0" y="5657850"/>
            <a:ext cx="12301537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55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050" y="2005313"/>
            <a:ext cx="4679950" cy="35099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53701" cy="551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0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75414" y="122301"/>
            <a:ext cx="6416826" cy="5166136"/>
          </a:xfrm>
        </p:spPr>
        <p:txBody>
          <a:bodyPr>
            <a:noAutofit/>
          </a:bodyPr>
          <a:lstStyle/>
          <a:p>
            <a:r>
              <a:rPr lang="en-US" altLang="zh-CN" sz="3200" i="1" dirty="0" smtClean="0"/>
              <a:t>“</a:t>
            </a:r>
            <a:r>
              <a:rPr lang="en-CA" altLang="en-US" sz="3200" i="1" dirty="0">
                <a:solidFill>
                  <a:schemeClr val="bg1"/>
                </a:solidFill>
                <a:latin typeface="+mn-lt"/>
              </a:rPr>
              <a:t/>
            </a:r>
            <a:br>
              <a:rPr lang="en-CA" altLang="en-US" sz="3200" i="1" dirty="0">
                <a:solidFill>
                  <a:schemeClr val="bg1"/>
                </a:solidFill>
                <a:latin typeface="+mn-lt"/>
              </a:rPr>
            </a:br>
            <a:r>
              <a:rPr lang="en-CA" sz="3200" dirty="0">
                <a:solidFill>
                  <a:schemeClr val="bg1"/>
                </a:solidFill>
                <a:latin typeface="+mn-lt"/>
              </a:rPr>
              <a:t/>
            </a:r>
            <a:br>
              <a:rPr lang="en-CA" sz="3200" dirty="0">
                <a:solidFill>
                  <a:schemeClr val="bg1"/>
                </a:solidFill>
                <a:latin typeface="+mn-lt"/>
              </a:rPr>
            </a:br>
            <a:endParaRPr lang="en-US" alt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34348" y="122301"/>
            <a:ext cx="775765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u="sng" dirty="0" smtClean="0">
                <a:solidFill>
                  <a:schemeClr val="bg1"/>
                </a:solidFill>
              </a:rPr>
              <a:t>Emerging </a:t>
            </a:r>
            <a:r>
              <a:rPr lang="en-CA" sz="3600" u="sng" dirty="0" smtClean="0">
                <a:solidFill>
                  <a:schemeClr val="bg1"/>
                </a:solidFill>
              </a:rPr>
              <a:t>from Spiritual Adolescence</a:t>
            </a:r>
          </a:p>
          <a:p>
            <a:pPr marL="571500" lvl="0" indent="-571500">
              <a:buAutoNum type="romanLcPeriod"/>
            </a:pPr>
            <a:r>
              <a:rPr lang="en-CA" sz="3200" dirty="0" smtClean="0">
                <a:solidFill>
                  <a:schemeClr val="bg1"/>
                </a:solidFill>
              </a:rPr>
              <a:t>Where </a:t>
            </a:r>
            <a:r>
              <a:rPr lang="en-CA" sz="3200" dirty="0">
                <a:solidFill>
                  <a:schemeClr val="bg1"/>
                </a:solidFill>
              </a:rPr>
              <a:t>would you place your own spiritual development as of right now? </a:t>
            </a:r>
            <a:endParaRPr lang="en-CA" sz="3200" dirty="0" smtClean="0">
              <a:solidFill>
                <a:schemeClr val="bg1"/>
              </a:solidFill>
            </a:endParaRPr>
          </a:p>
          <a:p>
            <a:pPr marL="571500" lvl="0" indent="-571500">
              <a:buAutoNum type="romanLcPeriod"/>
            </a:pPr>
            <a:r>
              <a:rPr lang="en-CA" sz="3200" dirty="0" smtClean="0">
                <a:solidFill>
                  <a:schemeClr val="bg1"/>
                </a:solidFill>
              </a:rPr>
              <a:t>Is </a:t>
            </a:r>
            <a:r>
              <a:rPr lang="en-CA" sz="3200" dirty="0">
                <a:solidFill>
                  <a:schemeClr val="bg1"/>
                </a:solidFill>
              </a:rPr>
              <a:t>there anything about Abraham that surprises you? </a:t>
            </a:r>
            <a:endParaRPr lang="en-CA" sz="3200" dirty="0" smtClean="0">
              <a:solidFill>
                <a:schemeClr val="bg1"/>
              </a:solidFill>
            </a:endParaRPr>
          </a:p>
          <a:p>
            <a:pPr marL="571500" lvl="0" indent="-571500">
              <a:buAutoNum type="romanLcPeriod"/>
            </a:pPr>
            <a:r>
              <a:rPr lang="en-CA" sz="3200" dirty="0" smtClean="0">
                <a:solidFill>
                  <a:schemeClr val="bg1"/>
                </a:solidFill>
              </a:rPr>
              <a:t>Have </a:t>
            </a:r>
            <a:r>
              <a:rPr lang="en-CA" sz="3200" dirty="0">
                <a:solidFill>
                  <a:schemeClr val="bg1"/>
                </a:solidFill>
              </a:rPr>
              <a:t>you ever been set on a plan that was not in God’s </a:t>
            </a:r>
            <a:r>
              <a:rPr lang="en-CA" sz="3200" dirty="0" smtClean="0">
                <a:solidFill>
                  <a:schemeClr val="bg1"/>
                </a:solidFill>
              </a:rPr>
              <a:t>plans?</a:t>
            </a:r>
          </a:p>
          <a:p>
            <a:endParaRPr lang="en-CA" sz="2800" dirty="0">
              <a:solidFill>
                <a:schemeClr val="bg1"/>
              </a:solidFill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CA" sz="2800" dirty="0">
              <a:solidFill>
                <a:schemeClr val="bg1"/>
              </a:solidFill>
            </a:endParaRPr>
          </a:p>
          <a:p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5" y="122301"/>
            <a:ext cx="4236720" cy="3177540"/>
          </a:xfrm>
          <a:prstGeom prst="rect">
            <a:avLst/>
          </a:prstGeom>
        </p:spPr>
      </p:pic>
      <p:pic>
        <p:nvPicPr>
          <p:cNvPr id="8" name="Picture 7" descr="A picture containing tree, grass, outdoor&#10;&#10;Description automatically generated">
            <a:extLst>
              <a:ext uri="{FF2B5EF4-FFF2-40B4-BE49-F238E27FC236}">
                <a16:creationId xmlns="" xmlns:a16="http://schemas.microsoft.com/office/drawing/2014/main" id="{BE3AB376-68D1-4BB6-BBBF-A66C57D15E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" t="68182" r="-1095" b="1514"/>
          <a:stretch/>
        </p:blipFill>
        <p:spPr>
          <a:xfrm>
            <a:off x="0" y="5657850"/>
            <a:ext cx="12301537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82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75414" y="122301"/>
            <a:ext cx="6416826" cy="5166136"/>
          </a:xfrm>
        </p:spPr>
        <p:txBody>
          <a:bodyPr>
            <a:noAutofit/>
          </a:bodyPr>
          <a:lstStyle/>
          <a:p>
            <a:r>
              <a:rPr lang="en-US" altLang="zh-CN" sz="3200" i="1" dirty="0" smtClean="0"/>
              <a:t>“</a:t>
            </a:r>
            <a:r>
              <a:rPr lang="en-CA" altLang="en-US" sz="3200" i="1" dirty="0">
                <a:solidFill>
                  <a:schemeClr val="bg1"/>
                </a:solidFill>
                <a:latin typeface="+mn-lt"/>
              </a:rPr>
              <a:t/>
            </a:r>
            <a:br>
              <a:rPr lang="en-CA" altLang="en-US" sz="3200" i="1" dirty="0">
                <a:solidFill>
                  <a:schemeClr val="bg1"/>
                </a:solidFill>
                <a:latin typeface="+mn-lt"/>
              </a:rPr>
            </a:br>
            <a:r>
              <a:rPr lang="en-CA" sz="3200" dirty="0">
                <a:solidFill>
                  <a:schemeClr val="bg1"/>
                </a:solidFill>
                <a:latin typeface="+mn-lt"/>
              </a:rPr>
              <a:t/>
            </a:r>
            <a:br>
              <a:rPr lang="en-CA" sz="3200" dirty="0">
                <a:solidFill>
                  <a:schemeClr val="bg1"/>
                </a:solidFill>
                <a:latin typeface="+mn-lt"/>
              </a:rPr>
            </a:br>
            <a:endParaRPr lang="en-US" alt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34348" y="122301"/>
            <a:ext cx="775765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u="sng" dirty="0" smtClean="0">
                <a:solidFill>
                  <a:schemeClr val="bg1"/>
                </a:solidFill>
              </a:rPr>
              <a:t>Emerging </a:t>
            </a:r>
            <a:r>
              <a:rPr lang="en-CA" sz="3600" u="sng" dirty="0" smtClean="0">
                <a:solidFill>
                  <a:schemeClr val="bg1"/>
                </a:solidFill>
              </a:rPr>
              <a:t>from Spiritual Adolescence</a:t>
            </a:r>
          </a:p>
          <a:p>
            <a:pPr marL="571500" lvl="0" indent="-571500">
              <a:buAutoNum type="romanLcPeriod"/>
            </a:pPr>
            <a:r>
              <a:rPr lang="en-CA" sz="3200" dirty="0" smtClean="0">
                <a:solidFill>
                  <a:schemeClr val="bg1"/>
                </a:solidFill>
              </a:rPr>
              <a:t>Where </a:t>
            </a:r>
            <a:r>
              <a:rPr lang="en-CA" sz="3200" dirty="0">
                <a:solidFill>
                  <a:schemeClr val="bg1"/>
                </a:solidFill>
              </a:rPr>
              <a:t>would you place your own spiritual development as of right now? </a:t>
            </a:r>
            <a:endParaRPr lang="en-CA" sz="3200" dirty="0" smtClean="0">
              <a:solidFill>
                <a:schemeClr val="bg1"/>
              </a:solidFill>
            </a:endParaRPr>
          </a:p>
          <a:p>
            <a:pPr marL="571500" lvl="0" indent="-571500">
              <a:buAutoNum type="romanLcPeriod"/>
            </a:pPr>
            <a:r>
              <a:rPr lang="en-CA" sz="3200" dirty="0" smtClean="0">
                <a:solidFill>
                  <a:schemeClr val="bg1"/>
                </a:solidFill>
              </a:rPr>
              <a:t>Is </a:t>
            </a:r>
            <a:r>
              <a:rPr lang="en-CA" sz="3200" dirty="0">
                <a:solidFill>
                  <a:schemeClr val="bg1"/>
                </a:solidFill>
              </a:rPr>
              <a:t>there anything about Abraham that surprises you? </a:t>
            </a:r>
            <a:endParaRPr lang="en-CA" sz="3200" dirty="0" smtClean="0">
              <a:solidFill>
                <a:schemeClr val="bg1"/>
              </a:solidFill>
            </a:endParaRPr>
          </a:p>
          <a:p>
            <a:pPr marL="571500" lvl="0" indent="-571500">
              <a:buAutoNum type="romanLcPeriod"/>
            </a:pPr>
            <a:r>
              <a:rPr lang="en-CA" sz="3200" dirty="0" smtClean="0">
                <a:solidFill>
                  <a:schemeClr val="bg1"/>
                </a:solidFill>
              </a:rPr>
              <a:t>Have </a:t>
            </a:r>
            <a:r>
              <a:rPr lang="en-CA" sz="3200" dirty="0">
                <a:solidFill>
                  <a:schemeClr val="bg1"/>
                </a:solidFill>
              </a:rPr>
              <a:t>you ever been set on a plan that was not in God’s </a:t>
            </a:r>
            <a:r>
              <a:rPr lang="en-CA" sz="3200" dirty="0" smtClean="0">
                <a:solidFill>
                  <a:schemeClr val="bg1"/>
                </a:solidFill>
              </a:rPr>
              <a:t>plans?</a:t>
            </a:r>
          </a:p>
          <a:p>
            <a:pPr marL="571500" lvl="0" indent="-571500">
              <a:buAutoNum type="romanLcPeriod"/>
            </a:pPr>
            <a:r>
              <a:rPr lang="en-CA" sz="3200" dirty="0" smtClean="0">
                <a:solidFill>
                  <a:schemeClr val="bg1"/>
                </a:solidFill>
              </a:rPr>
              <a:t>How </a:t>
            </a:r>
            <a:r>
              <a:rPr lang="en-CA" sz="3200" dirty="0">
                <a:solidFill>
                  <a:schemeClr val="bg1"/>
                </a:solidFill>
              </a:rPr>
              <a:t>would you describe your posture (attitude), your identity, your relationship, and your obedience to </a:t>
            </a:r>
            <a:r>
              <a:rPr lang="en-CA" sz="3200" dirty="0" smtClean="0">
                <a:solidFill>
                  <a:schemeClr val="bg1"/>
                </a:solidFill>
              </a:rPr>
              <a:t>God today?  </a:t>
            </a:r>
            <a:endParaRPr lang="en-CA" sz="3200" dirty="0">
              <a:solidFill>
                <a:schemeClr val="bg1"/>
              </a:solidFill>
            </a:endParaRPr>
          </a:p>
          <a:p>
            <a:endParaRPr lang="en-CA" sz="3200" dirty="0">
              <a:solidFill>
                <a:schemeClr val="bg1"/>
              </a:solidFill>
            </a:endParaRPr>
          </a:p>
          <a:p>
            <a:endParaRPr lang="en-CA" sz="2800" dirty="0">
              <a:solidFill>
                <a:schemeClr val="bg1"/>
              </a:solidFill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CA" sz="2800" dirty="0">
              <a:solidFill>
                <a:schemeClr val="bg1"/>
              </a:solidFill>
            </a:endParaRPr>
          </a:p>
          <a:p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5" y="122301"/>
            <a:ext cx="4236720" cy="3177540"/>
          </a:xfrm>
          <a:prstGeom prst="rect">
            <a:avLst/>
          </a:prstGeom>
        </p:spPr>
      </p:pic>
      <p:pic>
        <p:nvPicPr>
          <p:cNvPr id="8" name="Picture 7" descr="A picture containing tree, grass, outdoor&#10;&#10;Description automatically generated">
            <a:extLst>
              <a:ext uri="{FF2B5EF4-FFF2-40B4-BE49-F238E27FC236}">
                <a16:creationId xmlns="" xmlns:a16="http://schemas.microsoft.com/office/drawing/2014/main" id="{BE3AB376-68D1-4BB6-BBBF-A66C57D15E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" t="68182" r="-1095" b="1514"/>
          <a:stretch/>
        </p:blipFill>
        <p:spPr>
          <a:xfrm>
            <a:off x="0" y="5657850"/>
            <a:ext cx="12301537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0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32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3"/>
          <a:stretch/>
        </p:blipFill>
        <p:spPr>
          <a:xfrm rot="5400000">
            <a:off x="8033868" y="1317624"/>
            <a:ext cx="4469709" cy="35632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8" r="12766"/>
          <a:stretch/>
        </p:blipFill>
        <p:spPr>
          <a:xfrm rot="5400000">
            <a:off x="277466" y="-65935"/>
            <a:ext cx="3422314" cy="39136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7" t="10404" b="289"/>
          <a:stretch/>
        </p:blipFill>
        <p:spPr>
          <a:xfrm>
            <a:off x="52456" y="3816133"/>
            <a:ext cx="3904488" cy="28833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465" y="179724"/>
            <a:ext cx="4289418" cy="34223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" t="12767" r="11037" b="8821"/>
          <a:stretch/>
        </p:blipFill>
        <p:spPr>
          <a:xfrm>
            <a:off x="4126466" y="3816133"/>
            <a:ext cx="4289418" cy="283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82830" y="964804"/>
            <a:ext cx="5852160" cy="43891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81" y="233284"/>
            <a:ext cx="6994358" cy="524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9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529" y="0"/>
            <a:ext cx="9684773" cy="683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0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0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735628" y="192505"/>
            <a:ext cx="7132321" cy="2810577"/>
          </a:xfrm>
        </p:spPr>
        <p:txBody>
          <a:bodyPr>
            <a:noAutofit/>
          </a:bodyPr>
          <a:lstStyle/>
          <a:p>
            <a:r>
              <a:rPr lang="es-ES" altLang="en-US" sz="3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s-ES" altLang="en-US" sz="4000" i="1" dirty="0" err="1" smtClean="0">
                <a:solidFill>
                  <a:schemeClr val="bg1"/>
                </a:solidFill>
                <a:latin typeface="+mn-lt"/>
              </a:rPr>
              <a:t>The</a:t>
            </a:r>
            <a:r>
              <a:rPr lang="es-ES" altLang="en-US" sz="4000" i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s-ES" altLang="en-US" sz="4000" i="1" dirty="0" err="1" smtClean="0">
                <a:solidFill>
                  <a:schemeClr val="bg1"/>
                </a:solidFill>
                <a:latin typeface="+mn-lt"/>
              </a:rPr>
              <a:t>Means</a:t>
            </a:r>
            <a:r>
              <a:rPr lang="es-ES" altLang="en-US" sz="4000" i="1" dirty="0" smtClean="0">
                <a:solidFill>
                  <a:schemeClr val="bg1"/>
                </a:solidFill>
                <a:latin typeface="+mn-lt"/>
              </a:rPr>
              <a:t> and </a:t>
            </a:r>
            <a:r>
              <a:rPr lang="es-ES" altLang="en-US" sz="4000" i="1" dirty="0" err="1" smtClean="0">
                <a:solidFill>
                  <a:schemeClr val="bg1"/>
                </a:solidFill>
                <a:latin typeface="+mn-lt"/>
              </a:rPr>
              <a:t>Measures</a:t>
            </a:r>
            <a:r>
              <a:rPr lang="es-ES" altLang="en-US" sz="4000" i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s-ES" altLang="en-US" sz="4000" i="1" dirty="0" err="1" smtClean="0">
                <a:solidFill>
                  <a:schemeClr val="bg1"/>
                </a:solidFill>
                <a:latin typeface="+mn-lt"/>
              </a:rPr>
              <a:t>God</a:t>
            </a:r>
            <a:r>
              <a:rPr lang="es-ES" altLang="en-US" sz="4000" i="1" dirty="0" smtClean="0">
                <a:solidFill>
                  <a:schemeClr val="bg1"/>
                </a:solidFill>
                <a:latin typeface="+mn-lt"/>
              </a:rPr>
              <a:t> Uses to </a:t>
            </a:r>
            <a:r>
              <a:rPr lang="es-ES" altLang="en-US" sz="4000" i="1" dirty="0" err="1" smtClean="0">
                <a:solidFill>
                  <a:schemeClr val="bg1"/>
                </a:solidFill>
                <a:latin typeface="+mn-lt"/>
              </a:rPr>
              <a:t>Mature</a:t>
            </a:r>
            <a:r>
              <a:rPr lang="es-ES" altLang="en-US" sz="4000" i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s-ES" altLang="en-US" sz="4000" i="1" dirty="0" err="1" smtClean="0">
                <a:solidFill>
                  <a:schemeClr val="bg1"/>
                </a:solidFill>
                <a:latin typeface="+mn-lt"/>
              </a:rPr>
              <a:t>our</a:t>
            </a:r>
            <a:r>
              <a:rPr lang="es-ES" altLang="en-US" sz="4000" i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s-ES" altLang="en-US" sz="4000" i="1" dirty="0" err="1" smtClean="0">
                <a:solidFill>
                  <a:schemeClr val="bg1"/>
                </a:solidFill>
                <a:latin typeface="+mn-lt"/>
              </a:rPr>
              <a:t>Faith</a:t>
            </a:r>
            <a:r>
              <a:rPr lang="es-ES" altLang="en-US" sz="4000" i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s-ES" altLang="en-US" sz="4000" i="1" dirty="0" smtClean="0">
                <a:solidFill>
                  <a:schemeClr val="bg1"/>
                </a:solidFill>
                <a:latin typeface="+mn-lt"/>
              </a:rPr>
            </a:br>
            <a:r>
              <a:rPr lang="es-ES" altLang="en-US" sz="4000" i="1" dirty="0">
                <a:solidFill>
                  <a:schemeClr val="bg1"/>
                </a:solidFill>
                <a:latin typeface="+mn-lt"/>
              </a:rPr>
              <a:t/>
            </a:r>
            <a:br>
              <a:rPr lang="es-ES" altLang="en-US" sz="4000" i="1" dirty="0">
                <a:solidFill>
                  <a:schemeClr val="bg1"/>
                </a:solidFill>
                <a:latin typeface="+mn-lt"/>
              </a:rPr>
            </a:br>
            <a:r>
              <a:rPr lang="es-ES" altLang="en-US" sz="2800" i="1" dirty="0" err="1" smtClean="0">
                <a:solidFill>
                  <a:schemeClr val="bg1"/>
                </a:solidFill>
                <a:latin typeface="+mn-lt"/>
              </a:rPr>
              <a:t>Genesis</a:t>
            </a:r>
            <a:r>
              <a:rPr lang="es-ES" altLang="en-US" sz="2800" i="1" dirty="0" smtClean="0">
                <a:solidFill>
                  <a:schemeClr val="bg1"/>
                </a:solidFill>
                <a:latin typeface="+mn-lt"/>
              </a:rPr>
              <a:t> 17 – A </a:t>
            </a:r>
            <a:r>
              <a:rPr lang="es-ES" altLang="en-US" sz="2800" i="1" dirty="0" err="1" smtClean="0">
                <a:solidFill>
                  <a:schemeClr val="bg1"/>
                </a:solidFill>
                <a:latin typeface="+mn-lt"/>
              </a:rPr>
              <a:t>Study</a:t>
            </a:r>
            <a:r>
              <a:rPr lang="es-ES" altLang="en-US" sz="2800" i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s-ES" altLang="en-US" sz="2800" i="1" dirty="0" err="1" smtClean="0">
                <a:solidFill>
                  <a:schemeClr val="bg1"/>
                </a:solidFill>
                <a:latin typeface="+mn-lt"/>
              </a:rPr>
              <a:t>from</a:t>
            </a:r>
            <a:r>
              <a:rPr lang="es-ES" altLang="en-US" sz="2800" i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s-ES" altLang="en-US" sz="2800" i="1" dirty="0" err="1" smtClean="0">
                <a:solidFill>
                  <a:schemeClr val="bg1"/>
                </a:solidFill>
                <a:latin typeface="+mn-lt"/>
              </a:rPr>
              <a:t>the</a:t>
            </a:r>
            <a:r>
              <a:rPr lang="es-ES" altLang="en-US" sz="2800" i="1" dirty="0" smtClean="0">
                <a:solidFill>
                  <a:schemeClr val="bg1"/>
                </a:solidFill>
                <a:latin typeface="+mn-lt"/>
              </a:rPr>
              <a:t> Life of Abraham</a:t>
            </a:r>
            <a:endParaRPr lang="en-US" altLang="en-US" sz="4000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 descr="A picture containing tree, grass, outdoor&#10;&#10;Description automatically generated">
            <a:extLst>
              <a:ext uri="{FF2B5EF4-FFF2-40B4-BE49-F238E27FC236}">
                <a16:creationId xmlns="" xmlns:a16="http://schemas.microsoft.com/office/drawing/2014/main" id="{BE3AB376-68D1-4BB6-BBBF-A66C57D15E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" t="68182" r="-1095" b="1514"/>
          <a:stretch/>
        </p:blipFill>
        <p:spPr>
          <a:xfrm>
            <a:off x="0" y="5657850"/>
            <a:ext cx="12301537" cy="1200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5" y="122301"/>
            <a:ext cx="4236720" cy="317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70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75414" y="122301"/>
            <a:ext cx="6416826" cy="5166136"/>
          </a:xfrm>
        </p:spPr>
        <p:txBody>
          <a:bodyPr>
            <a:noAutofit/>
          </a:bodyPr>
          <a:lstStyle/>
          <a:p>
            <a:r>
              <a:rPr lang="en-US" altLang="zh-CN" sz="3200" i="1" dirty="0" smtClean="0"/>
              <a:t>“</a:t>
            </a:r>
            <a:r>
              <a:rPr lang="en-CA" altLang="en-US" sz="3200" i="1" dirty="0">
                <a:solidFill>
                  <a:schemeClr val="bg1"/>
                </a:solidFill>
                <a:latin typeface="+mn-lt"/>
              </a:rPr>
              <a:t/>
            </a:r>
            <a:br>
              <a:rPr lang="en-CA" altLang="en-US" sz="3200" i="1" dirty="0">
                <a:solidFill>
                  <a:schemeClr val="bg1"/>
                </a:solidFill>
                <a:latin typeface="+mn-lt"/>
              </a:rPr>
            </a:br>
            <a:r>
              <a:rPr lang="en-CA" sz="3200" dirty="0">
                <a:solidFill>
                  <a:schemeClr val="bg1"/>
                </a:solidFill>
                <a:latin typeface="+mn-lt"/>
              </a:rPr>
              <a:t/>
            </a:r>
            <a:br>
              <a:rPr lang="en-CA" sz="3200" dirty="0">
                <a:solidFill>
                  <a:schemeClr val="bg1"/>
                </a:solidFill>
                <a:latin typeface="+mn-lt"/>
              </a:rPr>
            </a:br>
            <a:endParaRPr lang="en-US" alt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8848" y="122301"/>
            <a:ext cx="751636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u="sng" dirty="0" smtClean="0">
                <a:solidFill>
                  <a:schemeClr val="bg1"/>
                </a:solidFill>
              </a:rPr>
              <a:t>The Maturing of our Relationship with God</a:t>
            </a:r>
            <a:r>
              <a:rPr lang="en-CA" sz="3000" dirty="0" smtClean="0">
                <a:solidFill>
                  <a:schemeClr val="bg1"/>
                </a:solidFill>
              </a:rPr>
              <a:t>:</a:t>
            </a:r>
          </a:p>
          <a:p>
            <a:endParaRPr lang="en-CA" sz="3000" dirty="0">
              <a:solidFill>
                <a:schemeClr val="bg1"/>
              </a:solidFill>
            </a:endParaRPr>
          </a:p>
          <a:p>
            <a:pPr marL="571500" lvl="0" indent="-571500">
              <a:buAutoNum type="romanLcPeriod"/>
            </a:pPr>
            <a:r>
              <a:rPr lang="en-CA" sz="3200" dirty="0" smtClean="0">
                <a:solidFill>
                  <a:schemeClr val="bg1"/>
                </a:solidFill>
              </a:rPr>
              <a:t>Happens </a:t>
            </a:r>
            <a:r>
              <a:rPr lang="en-CA" sz="3200" dirty="0">
                <a:solidFill>
                  <a:schemeClr val="bg1"/>
                </a:solidFill>
              </a:rPr>
              <a:t>over time</a:t>
            </a:r>
            <a:r>
              <a:rPr lang="en-CA" sz="3200" dirty="0" smtClean="0">
                <a:solidFill>
                  <a:schemeClr val="bg1"/>
                </a:solidFill>
              </a:rPr>
              <a:t>.</a:t>
            </a:r>
          </a:p>
          <a:p>
            <a:pPr marL="571500" lvl="0" indent="-571500">
              <a:buAutoNum type="romanLcPeriod"/>
            </a:pPr>
            <a:r>
              <a:rPr lang="en-CA" sz="3200" dirty="0" smtClean="0">
                <a:solidFill>
                  <a:schemeClr val="bg1"/>
                </a:solidFill>
              </a:rPr>
              <a:t>Happens </a:t>
            </a:r>
            <a:r>
              <a:rPr lang="en-CA" sz="3200" dirty="0">
                <a:solidFill>
                  <a:schemeClr val="bg1"/>
                </a:solidFill>
              </a:rPr>
              <a:t>through ‘faith tests</a:t>
            </a:r>
            <a:r>
              <a:rPr lang="en-CA" sz="3200" dirty="0" smtClean="0">
                <a:solidFill>
                  <a:schemeClr val="bg1"/>
                </a:solidFill>
              </a:rPr>
              <a:t>’.</a:t>
            </a:r>
            <a:endParaRPr lang="en-CA" sz="30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5" y="122301"/>
            <a:ext cx="4236720" cy="3177540"/>
          </a:xfrm>
          <a:prstGeom prst="rect">
            <a:avLst/>
          </a:prstGeom>
        </p:spPr>
      </p:pic>
      <p:pic>
        <p:nvPicPr>
          <p:cNvPr id="8" name="Picture 7" descr="A picture containing tree, grass, outdoor&#10;&#10;Description automatically generated">
            <a:extLst>
              <a:ext uri="{FF2B5EF4-FFF2-40B4-BE49-F238E27FC236}">
                <a16:creationId xmlns="" xmlns:a16="http://schemas.microsoft.com/office/drawing/2014/main" id="{BE3AB376-68D1-4BB6-BBBF-A66C57D15E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" t="68182" r="-1095" b="1514"/>
          <a:stretch/>
        </p:blipFill>
        <p:spPr>
          <a:xfrm>
            <a:off x="0" y="5657850"/>
            <a:ext cx="12301537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7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75414" y="122301"/>
            <a:ext cx="6416826" cy="5166136"/>
          </a:xfrm>
        </p:spPr>
        <p:txBody>
          <a:bodyPr>
            <a:noAutofit/>
          </a:bodyPr>
          <a:lstStyle/>
          <a:p>
            <a:r>
              <a:rPr lang="en-US" altLang="zh-CN" sz="3200" i="1" dirty="0" smtClean="0"/>
              <a:t>“</a:t>
            </a:r>
            <a:r>
              <a:rPr lang="en-CA" altLang="en-US" sz="3200" i="1" dirty="0">
                <a:solidFill>
                  <a:schemeClr val="bg1"/>
                </a:solidFill>
                <a:latin typeface="+mn-lt"/>
              </a:rPr>
              <a:t/>
            </a:r>
            <a:br>
              <a:rPr lang="en-CA" altLang="en-US" sz="3200" i="1" dirty="0">
                <a:solidFill>
                  <a:schemeClr val="bg1"/>
                </a:solidFill>
                <a:latin typeface="+mn-lt"/>
              </a:rPr>
            </a:br>
            <a:r>
              <a:rPr lang="en-CA" sz="3200" dirty="0">
                <a:solidFill>
                  <a:schemeClr val="bg1"/>
                </a:solidFill>
                <a:latin typeface="+mn-lt"/>
              </a:rPr>
              <a:t/>
            </a:r>
            <a:br>
              <a:rPr lang="en-CA" sz="3200" dirty="0">
                <a:solidFill>
                  <a:schemeClr val="bg1"/>
                </a:solidFill>
                <a:latin typeface="+mn-lt"/>
              </a:rPr>
            </a:br>
            <a:endParaRPr lang="en-US" alt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8848" y="122301"/>
            <a:ext cx="751636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4000" dirty="0" smtClean="0">
              <a:solidFill>
                <a:schemeClr val="bg1"/>
              </a:solidFill>
            </a:endParaRPr>
          </a:p>
          <a:p>
            <a:r>
              <a:rPr lang="en-CA" sz="4000" dirty="0">
                <a:solidFill>
                  <a:schemeClr val="bg1"/>
                </a:solidFill>
              </a:rPr>
              <a:t>	</a:t>
            </a:r>
            <a:r>
              <a:rPr lang="en-CA" sz="4000" dirty="0" smtClean="0">
                <a:solidFill>
                  <a:schemeClr val="bg1"/>
                </a:solidFill>
              </a:rPr>
              <a:t>Scripture Reading</a:t>
            </a:r>
            <a:r>
              <a:rPr lang="en-CA" sz="3000" dirty="0" smtClean="0">
                <a:solidFill>
                  <a:schemeClr val="bg1"/>
                </a:solidFill>
              </a:rPr>
              <a:t>:</a:t>
            </a:r>
            <a:endParaRPr lang="en-CA" sz="3000" dirty="0" smtClean="0">
              <a:solidFill>
                <a:schemeClr val="bg1"/>
              </a:solidFill>
            </a:endParaRPr>
          </a:p>
          <a:p>
            <a:endParaRPr lang="en-CA" sz="3000" dirty="0" smtClean="0">
              <a:solidFill>
                <a:schemeClr val="bg1"/>
              </a:solidFill>
            </a:endParaRPr>
          </a:p>
          <a:p>
            <a:r>
              <a:rPr lang="en-CA" sz="3000" dirty="0" smtClean="0">
                <a:solidFill>
                  <a:schemeClr val="bg1"/>
                </a:solidFill>
              </a:rPr>
              <a:t>		</a:t>
            </a:r>
            <a:r>
              <a:rPr lang="en-CA" sz="3200" dirty="0" smtClean="0">
                <a:solidFill>
                  <a:schemeClr val="bg1"/>
                </a:solidFill>
              </a:rPr>
              <a:t>Genesis 17:1 - 8</a:t>
            </a:r>
            <a:endParaRPr lang="en-CA" sz="32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5" y="122301"/>
            <a:ext cx="4236720" cy="3177540"/>
          </a:xfrm>
          <a:prstGeom prst="rect">
            <a:avLst/>
          </a:prstGeom>
        </p:spPr>
      </p:pic>
      <p:pic>
        <p:nvPicPr>
          <p:cNvPr id="8" name="Picture 7" descr="A picture containing tree, grass, outdoor&#10;&#10;Description automatically generated">
            <a:extLst>
              <a:ext uri="{FF2B5EF4-FFF2-40B4-BE49-F238E27FC236}">
                <a16:creationId xmlns="" xmlns:a16="http://schemas.microsoft.com/office/drawing/2014/main" id="{BE3AB376-68D1-4BB6-BBBF-A66C57D15E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" t="68182" r="-1095" b="1514"/>
          <a:stretch/>
        </p:blipFill>
        <p:spPr>
          <a:xfrm>
            <a:off x="0" y="5657850"/>
            <a:ext cx="12301537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2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491</Words>
  <Application>Microsoft Office PowerPoint</Application>
  <PresentationFormat>Widescreen</PresentationFormat>
  <Paragraphs>93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宋体</vt:lpstr>
      <vt:lpstr>Arial</vt:lpstr>
      <vt:lpstr>Calibri</vt:lpstr>
      <vt:lpstr>Calibri Light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The Means and Measures God Uses to Mature our Faith  Genesis 17 – A Study from the Life of Abraham</vt:lpstr>
      <vt:lpstr>“  </vt:lpstr>
      <vt:lpstr>“  </vt:lpstr>
      <vt:lpstr>“  </vt:lpstr>
      <vt:lpstr>“  </vt:lpstr>
      <vt:lpstr>“  </vt:lpstr>
      <vt:lpstr>“  </vt:lpstr>
      <vt:lpstr>“  </vt:lpstr>
      <vt:lpstr>“  </vt:lpstr>
      <vt:lpstr>“  </vt:lpstr>
      <vt:lpstr>“  </vt:lpstr>
      <vt:lpstr>“  </vt:lpstr>
      <vt:lpstr>“  </vt:lpstr>
      <vt:lpstr>“  </vt:lpstr>
      <vt:lpstr>“  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Terry Janke</dc:creator>
  <cp:lastModifiedBy>Terry Janke</cp:lastModifiedBy>
  <cp:revision>21</cp:revision>
  <dcterms:created xsi:type="dcterms:W3CDTF">2020-03-28T00:17:39Z</dcterms:created>
  <dcterms:modified xsi:type="dcterms:W3CDTF">2020-03-28T15:36:10Z</dcterms:modified>
</cp:coreProperties>
</file>