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3" r:id="rId7"/>
    <p:sldId id="265" r:id="rId8"/>
    <p:sldId id="266" r:id="rId9"/>
    <p:sldId id="261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68" r:id="rId18"/>
    <p:sldId id="276" r:id="rId19"/>
    <p:sldId id="277" r:id="rId20"/>
    <p:sldId id="278" r:id="rId21"/>
    <p:sldId id="275" r:id="rId22"/>
    <p:sldId id="279" r:id="rId23"/>
    <p:sldId id="280" r:id="rId24"/>
    <p:sldId id="281" r:id="rId25"/>
    <p:sldId id="282" r:id="rId26"/>
    <p:sldId id="283" r:id="rId27"/>
    <p:sldId id="260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36C6-0321-4408-8130-7A32436D1492}" type="datetimeFigureOut">
              <a:rPr lang="en-CA" smtClean="0"/>
              <a:t>2020-04-25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0F74-8E5E-4B41-8679-22500EAB7D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520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36C6-0321-4408-8130-7A32436D1492}" type="datetimeFigureOut">
              <a:rPr lang="en-CA" smtClean="0"/>
              <a:t>2020-04-25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0F74-8E5E-4B41-8679-22500EAB7D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242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36C6-0321-4408-8130-7A32436D1492}" type="datetimeFigureOut">
              <a:rPr lang="en-CA" smtClean="0"/>
              <a:t>2020-04-25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0F74-8E5E-4B41-8679-22500EAB7D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437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36C6-0321-4408-8130-7A32436D1492}" type="datetimeFigureOut">
              <a:rPr lang="en-CA" smtClean="0"/>
              <a:t>2020-04-25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0F74-8E5E-4B41-8679-22500EAB7D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390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36C6-0321-4408-8130-7A32436D1492}" type="datetimeFigureOut">
              <a:rPr lang="en-CA" smtClean="0"/>
              <a:t>2020-04-25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0F74-8E5E-4B41-8679-22500EAB7D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784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36C6-0321-4408-8130-7A32436D1492}" type="datetimeFigureOut">
              <a:rPr lang="en-CA" smtClean="0"/>
              <a:t>2020-04-25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0F74-8E5E-4B41-8679-22500EAB7D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023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36C6-0321-4408-8130-7A32436D1492}" type="datetimeFigureOut">
              <a:rPr lang="en-CA" smtClean="0"/>
              <a:t>2020-04-25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0F74-8E5E-4B41-8679-22500EAB7D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055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36C6-0321-4408-8130-7A32436D1492}" type="datetimeFigureOut">
              <a:rPr lang="en-CA" smtClean="0"/>
              <a:t>2020-04-25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0F74-8E5E-4B41-8679-22500EAB7D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223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36C6-0321-4408-8130-7A32436D1492}" type="datetimeFigureOut">
              <a:rPr lang="en-CA" smtClean="0"/>
              <a:t>2020-04-25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0F74-8E5E-4B41-8679-22500EAB7D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89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36C6-0321-4408-8130-7A32436D1492}" type="datetimeFigureOut">
              <a:rPr lang="en-CA" smtClean="0"/>
              <a:t>2020-04-25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0F74-8E5E-4B41-8679-22500EAB7D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317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36C6-0321-4408-8130-7A32436D1492}" type="datetimeFigureOut">
              <a:rPr lang="en-CA" smtClean="0"/>
              <a:t>2020-04-25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0F74-8E5E-4B41-8679-22500EAB7D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250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336C6-0321-4408-8130-7A32436D1492}" type="datetimeFigureOut">
              <a:rPr lang="en-CA" smtClean="0"/>
              <a:t>2020-04-25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30F74-8E5E-4B41-8679-22500EAB7D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10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30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3994404" cy="2995803"/>
          </a:xfrm>
          <a:prstGeom prst="rect">
            <a:avLst/>
          </a:prstGeom>
        </p:spPr>
      </p:pic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79392" y="252853"/>
            <a:ext cx="7845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</a:rPr>
              <a:t>OT Story: Told through lens of Laughter</a:t>
            </a:r>
            <a:r>
              <a:rPr lang="en-CA" sz="3200" b="1" dirty="0">
                <a:solidFill>
                  <a:schemeClr val="bg1"/>
                </a:solidFill>
              </a:rPr>
              <a:t/>
            </a:r>
            <a:br>
              <a:rPr lang="en-CA" sz="3200" b="1" dirty="0">
                <a:solidFill>
                  <a:schemeClr val="bg1"/>
                </a:solidFill>
              </a:rPr>
            </a:b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0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3994404" cy="2995803"/>
          </a:xfrm>
          <a:prstGeom prst="rect">
            <a:avLst/>
          </a:prstGeom>
        </p:spPr>
      </p:pic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79392" y="252853"/>
            <a:ext cx="7845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</a:rPr>
              <a:t>OT Story: Told through lens of Laughter</a:t>
            </a:r>
          </a:p>
          <a:p>
            <a:endParaRPr lang="en-CA" sz="3200" b="1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CA" sz="3200" b="1" dirty="0" smtClean="0">
                <a:solidFill>
                  <a:schemeClr val="bg1"/>
                </a:solidFill>
              </a:rPr>
              <a:t>Spontaneous laughter (17:17)</a:t>
            </a:r>
          </a:p>
          <a:p>
            <a:r>
              <a:rPr lang="en-CA" sz="3200" b="1" dirty="0">
                <a:solidFill>
                  <a:schemeClr val="bg1"/>
                </a:solidFill>
              </a:rPr>
              <a:t/>
            </a:r>
            <a:br>
              <a:rPr lang="en-CA" sz="3200" b="1" dirty="0">
                <a:solidFill>
                  <a:schemeClr val="bg1"/>
                </a:solidFill>
              </a:rPr>
            </a:b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8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3994404" cy="2995803"/>
          </a:xfrm>
          <a:prstGeom prst="rect">
            <a:avLst/>
          </a:prstGeom>
        </p:spPr>
      </p:pic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79392" y="252853"/>
            <a:ext cx="7845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</a:rPr>
              <a:t>OT Story: Told through lens of Laughter</a:t>
            </a:r>
          </a:p>
          <a:p>
            <a:endParaRPr lang="en-CA" sz="3200" b="1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CA" sz="3200" b="1" dirty="0" smtClean="0">
                <a:solidFill>
                  <a:schemeClr val="bg1"/>
                </a:solidFill>
              </a:rPr>
              <a:t>Spontaneous laughter (17:17)</a:t>
            </a:r>
          </a:p>
          <a:p>
            <a:pPr marL="457200" indent="-457200">
              <a:buFontTx/>
              <a:buChar char="-"/>
            </a:pPr>
            <a:r>
              <a:rPr lang="en-CA" sz="3200" b="1" dirty="0" smtClean="0">
                <a:solidFill>
                  <a:schemeClr val="bg1"/>
                </a:solidFill>
              </a:rPr>
              <a:t>Sarcastic laughter (18:12)</a:t>
            </a:r>
          </a:p>
          <a:p>
            <a:r>
              <a:rPr lang="en-CA" sz="3200" b="1" dirty="0">
                <a:solidFill>
                  <a:schemeClr val="bg1"/>
                </a:solidFill>
              </a:rPr>
              <a:t/>
            </a:r>
            <a:br>
              <a:rPr lang="en-CA" sz="3200" b="1" dirty="0">
                <a:solidFill>
                  <a:schemeClr val="bg1"/>
                </a:solidFill>
              </a:rPr>
            </a:b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5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3994404" cy="2995803"/>
          </a:xfrm>
          <a:prstGeom prst="rect">
            <a:avLst/>
          </a:prstGeom>
        </p:spPr>
      </p:pic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79392" y="252853"/>
            <a:ext cx="7845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</a:rPr>
              <a:t>OT Story: Told through lens of Laughter</a:t>
            </a:r>
          </a:p>
          <a:p>
            <a:endParaRPr lang="en-CA" sz="3200" b="1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CA" sz="3200" b="1" dirty="0" smtClean="0">
                <a:solidFill>
                  <a:schemeClr val="bg1"/>
                </a:solidFill>
              </a:rPr>
              <a:t>Spontaneous laughter (17:17)</a:t>
            </a:r>
          </a:p>
          <a:p>
            <a:pPr marL="457200" indent="-457200">
              <a:buFontTx/>
              <a:buChar char="-"/>
            </a:pPr>
            <a:r>
              <a:rPr lang="en-CA" sz="3200" b="1" dirty="0" smtClean="0">
                <a:solidFill>
                  <a:schemeClr val="bg1"/>
                </a:solidFill>
              </a:rPr>
              <a:t>Sarcastic laughter (18:12)</a:t>
            </a:r>
          </a:p>
          <a:p>
            <a:pPr marL="457200" indent="-457200">
              <a:buFontTx/>
              <a:buChar char="-"/>
            </a:pPr>
            <a:r>
              <a:rPr lang="en-CA" sz="3200" b="1" dirty="0" smtClean="0">
                <a:solidFill>
                  <a:schemeClr val="bg1"/>
                </a:solidFill>
              </a:rPr>
              <a:t>Scornful laughter (19:14)</a:t>
            </a:r>
          </a:p>
        </p:txBody>
      </p:sp>
    </p:spTree>
    <p:extLst>
      <p:ext uri="{BB962C8B-B14F-4D97-AF65-F5344CB8AC3E}">
        <p14:creationId xmlns:p14="http://schemas.microsoft.com/office/powerpoint/2010/main" val="6434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3994404" cy="2995803"/>
          </a:xfrm>
          <a:prstGeom prst="rect">
            <a:avLst/>
          </a:prstGeom>
        </p:spPr>
      </p:pic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79392" y="252853"/>
            <a:ext cx="7845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</a:rPr>
              <a:t>OT Story: Told through lens of Laughter</a:t>
            </a:r>
          </a:p>
          <a:p>
            <a:endParaRPr lang="en-CA" sz="3200" b="1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CA" sz="3200" b="1" dirty="0" smtClean="0">
                <a:solidFill>
                  <a:schemeClr val="bg1"/>
                </a:solidFill>
              </a:rPr>
              <a:t>Spontaneous laughter (17:17)</a:t>
            </a:r>
          </a:p>
          <a:p>
            <a:pPr marL="457200" indent="-457200">
              <a:buFontTx/>
              <a:buChar char="-"/>
            </a:pPr>
            <a:r>
              <a:rPr lang="en-CA" sz="3200" b="1" dirty="0" smtClean="0">
                <a:solidFill>
                  <a:schemeClr val="bg1"/>
                </a:solidFill>
              </a:rPr>
              <a:t>Sarcastic laughter (18:12)</a:t>
            </a:r>
          </a:p>
          <a:p>
            <a:pPr marL="457200" indent="-457200">
              <a:buFontTx/>
              <a:buChar char="-"/>
            </a:pPr>
            <a:r>
              <a:rPr lang="en-CA" sz="3200" b="1" dirty="0" smtClean="0">
                <a:solidFill>
                  <a:schemeClr val="bg1"/>
                </a:solidFill>
              </a:rPr>
              <a:t>Scornful laughter (19:14)</a:t>
            </a:r>
          </a:p>
          <a:p>
            <a:pPr marL="457200" indent="-457200">
              <a:buFontTx/>
              <a:buChar char="-"/>
            </a:pPr>
            <a:r>
              <a:rPr lang="en-CA" sz="3200" b="1" dirty="0" smtClean="0">
                <a:solidFill>
                  <a:schemeClr val="bg1"/>
                </a:solidFill>
              </a:rPr>
              <a:t>Shared laughter (21:6)</a:t>
            </a:r>
          </a:p>
        </p:txBody>
      </p:sp>
    </p:spTree>
    <p:extLst>
      <p:ext uri="{BB962C8B-B14F-4D97-AF65-F5344CB8AC3E}">
        <p14:creationId xmlns:p14="http://schemas.microsoft.com/office/powerpoint/2010/main" val="62045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3994404" cy="2995803"/>
          </a:xfrm>
          <a:prstGeom prst="rect">
            <a:avLst/>
          </a:prstGeom>
        </p:spPr>
      </p:pic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79392" y="252853"/>
            <a:ext cx="78455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</a:rPr>
              <a:t>OT Story: Told through lens of Laughter</a:t>
            </a:r>
          </a:p>
          <a:p>
            <a:endParaRPr lang="en-CA" sz="3200" b="1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CA" sz="3200" b="1" dirty="0" smtClean="0">
                <a:solidFill>
                  <a:schemeClr val="bg1"/>
                </a:solidFill>
              </a:rPr>
              <a:t>Spontaneous laughter (17:17)</a:t>
            </a:r>
          </a:p>
          <a:p>
            <a:pPr marL="457200" indent="-457200">
              <a:buFontTx/>
              <a:buChar char="-"/>
            </a:pPr>
            <a:r>
              <a:rPr lang="en-CA" sz="3200" b="1" dirty="0" smtClean="0">
                <a:solidFill>
                  <a:schemeClr val="bg1"/>
                </a:solidFill>
              </a:rPr>
              <a:t>Sarcastic laughter (18:12)</a:t>
            </a:r>
          </a:p>
          <a:p>
            <a:pPr marL="457200" indent="-457200">
              <a:buFontTx/>
              <a:buChar char="-"/>
            </a:pPr>
            <a:r>
              <a:rPr lang="en-CA" sz="3200" b="1" dirty="0" smtClean="0">
                <a:solidFill>
                  <a:schemeClr val="bg1"/>
                </a:solidFill>
              </a:rPr>
              <a:t>Scornful laughter (19:14)</a:t>
            </a:r>
          </a:p>
          <a:p>
            <a:pPr marL="457200" indent="-457200">
              <a:buFontTx/>
              <a:buChar char="-"/>
            </a:pPr>
            <a:r>
              <a:rPr lang="en-CA" sz="3200" b="1" dirty="0" smtClean="0">
                <a:solidFill>
                  <a:schemeClr val="bg1"/>
                </a:solidFill>
              </a:rPr>
              <a:t>Shared laughter (21:6)</a:t>
            </a:r>
          </a:p>
          <a:p>
            <a:pPr marL="457200" indent="-457200">
              <a:buFontTx/>
              <a:buChar char="-"/>
            </a:pPr>
            <a:r>
              <a:rPr lang="en-CA" sz="3200" b="1" dirty="0" smtClean="0">
                <a:solidFill>
                  <a:schemeClr val="bg1"/>
                </a:solidFill>
              </a:rPr>
              <a:t>Sneering laughter (21:9)</a:t>
            </a:r>
            <a:r>
              <a:rPr lang="en-CA" sz="3200" b="1" dirty="0">
                <a:solidFill>
                  <a:schemeClr val="bg1"/>
                </a:solidFill>
              </a:rPr>
              <a:t/>
            </a:r>
            <a:br>
              <a:rPr lang="en-CA" sz="3200" b="1" dirty="0">
                <a:solidFill>
                  <a:schemeClr val="bg1"/>
                </a:solidFill>
              </a:rPr>
            </a:b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1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3994404" cy="2995803"/>
          </a:xfrm>
          <a:prstGeom prst="rect">
            <a:avLst/>
          </a:prstGeom>
        </p:spPr>
      </p:pic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79392" y="252853"/>
            <a:ext cx="7845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>
                <a:solidFill>
                  <a:schemeClr val="bg1"/>
                </a:solidFill>
              </a:rPr>
              <a:t>N</a:t>
            </a:r>
            <a:r>
              <a:rPr lang="en-CA" sz="3200" b="1" dirty="0" smtClean="0">
                <a:solidFill>
                  <a:schemeClr val="bg1"/>
                </a:solidFill>
              </a:rPr>
              <a:t>T Significance: Understood through 			Freedom in Christ (Gal. 4:21 – 5:1)</a:t>
            </a:r>
          </a:p>
          <a:p>
            <a:endParaRPr lang="en-CA" sz="3200" b="1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CA" sz="3200" b="1" dirty="0" smtClean="0">
                <a:solidFill>
                  <a:schemeClr val="bg1"/>
                </a:solidFill>
              </a:rPr>
              <a:t>Sons of different Mothers (4:21 - 23)</a:t>
            </a:r>
          </a:p>
          <a:p>
            <a:endParaRPr lang="en-CA" sz="3200" b="1" dirty="0" smtClean="0">
              <a:solidFill>
                <a:schemeClr val="bg1"/>
              </a:solidFill>
            </a:endParaRPr>
          </a:p>
          <a:p>
            <a:r>
              <a:rPr lang="en-CA" sz="3200" b="1" dirty="0">
                <a:solidFill>
                  <a:schemeClr val="bg1"/>
                </a:solidFill>
              </a:rPr>
              <a:t/>
            </a:r>
            <a:br>
              <a:rPr lang="en-CA" sz="3200" b="1" dirty="0">
                <a:solidFill>
                  <a:schemeClr val="bg1"/>
                </a:solidFill>
              </a:rPr>
            </a:b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6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3994404" cy="2995803"/>
          </a:xfrm>
          <a:prstGeom prst="rect">
            <a:avLst/>
          </a:prstGeom>
        </p:spPr>
      </p:pic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79392" y="252853"/>
            <a:ext cx="7845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</a:rPr>
              <a:t>Legalism focuses on:</a:t>
            </a:r>
          </a:p>
          <a:p>
            <a:r>
              <a:rPr lang="en-CA" sz="3200" b="1" dirty="0" smtClean="0">
                <a:solidFill>
                  <a:schemeClr val="bg1"/>
                </a:solidFill>
              </a:rPr>
              <a:t>External </a:t>
            </a:r>
            <a:r>
              <a:rPr lang="en-CA" sz="3200" b="1" dirty="0">
                <a:solidFill>
                  <a:schemeClr val="bg1"/>
                </a:solidFill>
              </a:rPr>
              <a:t>behavior instead </a:t>
            </a:r>
            <a:r>
              <a:rPr lang="en-CA" sz="3200" b="1" dirty="0" smtClean="0">
                <a:solidFill>
                  <a:schemeClr val="bg1"/>
                </a:solidFill>
              </a:rPr>
              <a:t>of the </a:t>
            </a:r>
            <a:r>
              <a:rPr lang="en-CA" sz="3200" b="1" dirty="0">
                <a:solidFill>
                  <a:schemeClr val="bg1"/>
                </a:solidFill>
              </a:rPr>
              <a:t>heart.</a:t>
            </a:r>
            <a:br>
              <a:rPr lang="en-CA" sz="3200" b="1" dirty="0">
                <a:solidFill>
                  <a:schemeClr val="bg1"/>
                </a:solidFill>
              </a:rPr>
            </a:b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2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3994404" cy="2995803"/>
          </a:xfrm>
          <a:prstGeom prst="rect">
            <a:avLst/>
          </a:prstGeom>
        </p:spPr>
      </p:pic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79392" y="252853"/>
            <a:ext cx="7845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</a:rPr>
              <a:t>Legalism focuses on:</a:t>
            </a:r>
          </a:p>
          <a:p>
            <a:r>
              <a:rPr lang="en-CA" sz="3200" b="1" dirty="0" smtClean="0">
                <a:solidFill>
                  <a:schemeClr val="bg1"/>
                </a:solidFill>
              </a:rPr>
              <a:t>External </a:t>
            </a:r>
            <a:r>
              <a:rPr lang="en-CA" sz="3200" b="1" dirty="0">
                <a:solidFill>
                  <a:schemeClr val="bg1"/>
                </a:solidFill>
              </a:rPr>
              <a:t>behavior instead </a:t>
            </a:r>
            <a:r>
              <a:rPr lang="en-CA" sz="3200" b="1" dirty="0" smtClean="0">
                <a:solidFill>
                  <a:schemeClr val="bg1"/>
                </a:solidFill>
              </a:rPr>
              <a:t>of the </a:t>
            </a:r>
            <a:r>
              <a:rPr lang="en-CA" sz="3200" b="1" dirty="0">
                <a:solidFill>
                  <a:schemeClr val="bg1"/>
                </a:solidFill>
              </a:rPr>
              <a:t>heart.</a:t>
            </a:r>
            <a:br>
              <a:rPr lang="en-CA" sz="3200" b="1" dirty="0">
                <a:solidFill>
                  <a:schemeClr val="bg1"/>
                </a:solidFill>
              </a:rPr>
            </a:br>
            <a:r>
              <a:rPr lang="en-CA" sz="3200" b="1" dirty="0" smtClean="0">
                <a:solidFill>
                  <a:schemeClr val="bg1"/>
                </a:solidFill>
              </a:rPr>
              <a:t>Performance </a:t>
            </a:r>
            <a:r>
              <a:rPr lang="en-CA" sz="3200" b="1" dirty="0">
                <a:solidFill>
                  <a:schemeClr val="bg1"/>
                </a:solidFill>
              </a:rPr>
              <a:t>instead of Christ’s payment.</a:t>
            </a:r>
            <a:br>
              <a:rPr lang="en-CA" sz="3200" b="1" dirty="0">
                <a:solidFill>
                  <a:schemeClr val="bg1"/>
                </a:solidFill>
              </a:rPr>
            </a:b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3994404" cy="2995803"/>
          </a:xfrm>
          <a:prstGeom prst="rect">
            <a:avLst/>
          </a:prstGeom>
        </p:spPr>
      </p:pic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79392" y="252853"/>
            <a:ext cx="7845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</a:rPr>
              <a:t>Legalism focuses on:</a:t>
            </a:r>
          </a:p>
          <a:p>
            <a:r>
              <a:rPr lang="en-CA" sz="3200" b="1" dirty="0" smtClean="0">
                <a:solidFill>
                  <a:schemeClr val="bg1"/>
                </a:solidFill>
              </a:rPr>
              <a:t>External </a:t>
            </a:r>
            <a:r>
              <a:rPr lang="en-CA" sz="3200" b="1" dirty="0">
                <a:solidFill>
                  <a:schemeClr val="bg1"/>
                </a:solidFill>
              </a:rPr>
              <a:t>behavior instead </a:t>
            </a:r>
            <a:r>
              <a:rPr lang="en-CA" sz="3200" b="1" dirty="0" smtClean="0">
                <a:solidFill>
                  <a:schemeClr val="bg1"/>
                </a:solidFill>
              </a:rPr>
              <a:t>of the </a:t>
            </a:r>
            <a:r>
              <a:rPr lang="en-CA" sz="3200" b="1" dirty="0">
                <a:solidFill>
                  <a:schemeClr val="bg1"/>
                </a:solidFill>
              </a:rPr>
              <a:t>heart.</a:t>
            </a:r>
            <a:br>
              <a:rPr lang="en-CA" sz="3200" b="1" dirty="0">
                <a:solidFill>
                  <a:schemeClr val="bg1"/>
                </a:solidFill>
              </a:rPr>
            </a:br>
            <a:r>
              <a:rPr lang="en-CA" sz="3200" b="1" dirty="0" smtClean="0">
                <a:solidFill>
                  <a:schemeClr val="bg1"/>
                </a:solidFill>
              </a:rPr>
              <a:t>Performance </a:t>
            </a:r>
            <a:r>
              <a:rPr lang="en-CA" sz="3200" b="1" dirty="0">
                <a:solidFill>
                  <a:schemeClr val="bg1"/>
                </a:solidFill>
              </a:rPr>
              <a:t>instead of Christ’s payment.</a:t>
            </a:r>
            <a:br>
              <a:rPr lang="en-CA" sz="3200" b="1" dirty="0">
                <a:solidFill>
                  <a:schemeClr val="bg1"/>
                </a:solidFill>
              </a:rPr>
            </a:br>
            <a:r>
              <a:rPr lang="en-CA" sz="3200" b="1" dirty="0" smtClean="0">
                <a:solidFill>
                  <a:schemeClr val="bg1"/>
                </a:solidFill>
              </a:rPr>
              <a:t>Rule-keeping </a:t>
            </a:r>
            <a:r>
              <a:rPr lang="en-CA" sz="3200" b="1" dirty="0">
                <a:solidFill>
                  <a:schemeClr val="bg1"/>
                </a:solidFill>
              </a:rPr>
              <a:t>instead of a loving relationship.</a:t>
            </a:r>
            <a:br>
              <a:rPr lang="en-CA" sz="3200" b="1" dirty="0">
                <a:solidFill>
                  <a:schemeClr val="bg1"/>
                </a:solidFill>
              </a:rPr>
            </a:b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3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3994404" cy="2995803"/>
          </a:xfrm>
          <a:prstGeom prst="rect">
            <a:avLst/>
          </a:prstGeom>
        </p:spPr>
      </p:pic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79392" y="252853"/>
            <a:ext cx="7845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</a:rPr>
              <a:t>Legalism focuses on:</a:t>
            </a:r>
          </a:p>
          <a:p>
            <a:r>
              <a:rPr lang="en-CA" sz="3200" b="1" dirty="0" smtClean="0">
                <a:solidFill>
                  <a:schemeClr val="bg1"/>
                </a:solidFill>
              </a:rPr>
              <a:t>External </a:t>
            </a:r>
            <a:r>
              <a:rPr lang="en-CA" sz="3200" b="1" dirty="0">
                <a:solidFill>
                  <a:schemeClr val="bg1"/>
                </a:solidFill>
              </a:rPr>
              <a:t>behavior instead </a:t>
            </a:r>
            <a:r>
              <a:rPr lang="en-CA" sz="3200" b="1" dirty="0" smtClean="0">
                <a:solidFill>
                  <a:schemeClr val="bg1"/>
                </a:solidFill>
              </a:rPr>
              <a:t>of the </a:t>
            </a:r>
            <a:r>
              <a:rPr lang="en-CA" sz="3200" b="1" dirty="0">
                <a:solidFill>
                  <a:schemeClr val="bg1"/>
                </a:solidFill>
              </a:rPr>
              <a:t>heart.</a:t>
            </a:r>
            <a:br>
              <a:rPr lang="en-CA" sz="3200" b="1" dirty="0">
                <a:solidFill>
                  <a:schemeClr val="bg1"/>
                </a:solidFill>
              </a:rPr>
            </a:br>
            <a:r>
              <a:rPr lang="en-CA" sz="3200" b="1" dirty="0" smtClean="0">
                <a:solidFill>
                  <a:schemeClr val="bg1"/>
                </a:solidFill>
              </a:rPr>
              <a:t>Performance </a:t>
            </a:r>
            <a:r>
              <a:rPr lang="en-CA" sz="3200" b="1" dirty="0">
                <a:solidFill>
                  <a:schemeClr val="bg1"/>
                </a:solidFill>
              </a:rPr>
              <a:t>instead of Christ’s payment.</a:t>
            </a:r>
            <a:br>
              <a:rPr lang="en-CA" sz="3200" b="1" dirty="0">
                <a:solidFill>
                  <a:schemeClr val="bg1"/>
                </a:solidFill>
              </a:rPr>
            </a:br>
            <a:r>
              <a:rPr lang="en-CA" sz="3200" b="1" dirty="0" smtClean="0">
                <a:solidFill>
                  <a:schemeClr val="bg1"/>
                </a:solidFill>
              </a:rPr>
              <a:t>Rule-keeping </a:t>
            </a:r>
            <a:r>
              <a:rPr lang="en-CA" sz="3200" b="1" dirty="0">
                <a:solidFill>
                  <a:schemeClr val="bg1"/>
                </a:solidFill>
              </a:rPr>
              <a:t>instead of a loving relationship.</a:t>
            </a:r>
            <a:br>
              <a:rPr lang="en-CA" sz="3200" b="1" dirty="0">
                <a:solidFill>
                  <a:schemeClr val="bg1"/>
                </a:solidFill>
              </a:rPr>
            </a:br>
            <a:r>
              <a:rPr lang="en-CA" sz="3200" b="1" dirty="0">
                <a:solidFill>
                  <a:schemeClr val="bg1"/>
                </a:solidFill>
              </a:rPr>
              <a:t>Bondage to, instead of freedom from.</a:t>
            </a:r>
            <a:br>
              <a:rPr lang="en-CA" sz="3200" b="1" dirty="0">
                <a:solidFill>
                  <a:schemeClr val="bg1"/>
                </a:solidFill>
              </a:rPr>
            </a:b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1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3994404" cy="2995803"/>
          </a:xfrm>
          <a:prstGeom prst="rect">
            <a:avLst/>
          </a:prstGeom>
        </p:spPr>
      </p:pic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79392" y="252853"/>
            <a:ext cx="78455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>
                <a:solidFill>
                  <a:schemeClr val="bg1"/>
                </a:solidFill>
              </a:rPr>
              <a:t>N</a:t>
            </a:r>
            <a:r>
              <a:rPr lang="en-CA" sz="3200" b="1" dirty="0" smtClean="0">
                <a:solidFill>
                  <a:schemeClr val="bg1"/>
                </a:solidFill>
              </a:rPr>
              <a:t>T Significance: Understood through 			Freedom in Christ (Gal. 4:21 – 5:1)</a:t>
            </a:r>
          </a:p>
          <a:p>
            <a:endParaRPr lang="en-CA" sz="3200" b="1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CA" sz="3200" b="1" dirty="0" smtClean="0">
                <a:solidFill>
                  <a:schemeClr val="bg1"/>
                </a:solidFill>
              </a:rPr>
              <a:t>Sons of different Mothers (4:21 - 23)</a:t>
            </a:r>
          </a:p>
          <a:p>
            <a:pPr marL="457200" indent="-457200">
              <a:buFontTx/>
              <a:buChar char="-"/>
            </a:pPr>
            <a:r>
              <a:rPr lang="en-CA" sz="3200" b="1" dirty="0" smtClean="0">
                <a:solidFill>
                  <a:schemeClr val="bg1"/>
                </a:solidFill>
              </a:rPr>
              <a:t>Mothers of different </a:t>
            </a:r>
            <a:r>
              <a:rPr lang="en-CA" sz="3200" b="1" dirty="0" err="1" smtClean="0">
                <a:solidFill>
                  <a:schemeClr val="bg1"/>
                </a:solidFill>
              </a:rPr>
              <a:t>Rel’ps</a:t>
            </a:r>
            <a:r>
              <a:rPr lang="en-CA" sz="3200" b="1" dirty="0" smtClean="0">
                <a:solidFill>
                  <a:schemeClr val="bg1"/>
                </a:solidFill>
              </a:rPr>
              <a:t> (4:24 - 27)</a:t>
            </a:r>
          </a:p>
          <a:p>
            <a:endParaRPr lang="en-CA" sz="3200" b="1" dirty="0" smtClean="0">
              <a:solidFill>
                <a:schemeClr val="bg1"/>
              </a:solidFill>
            </a:endParaRPr>
          </a:p>
          <a:p>
            <a:r>
              <a:rPr lang="en-CA" sz="3200" b="1" dirty="0">
                <a:solidFill>
                  <a:schemeClr val="bg1"/>
                </a:solidFill>
              </a:rPr>
              <a:t/>
            </a:r>
            <a:br>
              <a:rPr lang="en-CA" sz="3200" b="1" dirty="0">
                <a:solidFill>
                  <a:schemeClr val="bg1"/>
                </a:solidFill>
              </a:rPr>
            </a:b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5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3994404" cy="2995803"/>
          </a:xfrm>
          <a:prstGeom prst="rect">
            <a:avLst/>
          </a:prstGeom>
        </p:spPr>
      </p:pic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79392" y="252853"/>
            <a:ext cx="78455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>
                <a:solidFill>
                  <a:schemeClr val="bg1"/>
                </a:solidFill>
              </a:rPr>
              <a:t>N</a:t>
            </a:r>
            <a:r>
              <a:rPr lang="en-CA" sz="3200" b="1" dirty="0" smtClean="0">
                <a:solidFill>
                  <a:schemeClr val="bg1"/>
                </a:solidFill>
              </a:rPr>
              <a:t>T Significance: Understood through 			Freedom in Christ (Gal. 4:21 – 5:1)</a:t>
            </a:r>
          </a:p>
          <a:p>
            <a:endParaRPr lang="en-CA" sz="3200" b="1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CA" sz="3200" b="1" dirty="0" smtClean="0">
                <a:solidFill>
                  <a:schemeClr val="bg1"/>
                </a:solidFill>
              </a:rPr>
              <a:t>Sons of different Mothers (4:21 - 23)</a:t>
            </a:r>
          </a:p>
          <a:p>
            <a:pPr marL="457200" indent="-457200">
              <a:buFontTx/>
              <a:buChar char="-"/>
            </a:pPr>
            <a:r>
              <a:rPr lang="en-CA" sz="3200" b="1" dirty="0" smtClean="0">
                <a:solidFill>
                  <a:schemeClr val="bg1"/>
                </a:solidFill>
              </a:rPr>
              <a:t>Mothers of different </a:t>
            </a:r>
            <a:r>
              <a:rPr lang="en-CA" sz="3200" b="1" dirty="0" err="1" smtClean="0">
                <a:solidFill>
                  <a:schemeClr val="bg1"/>
                </a:solidFill>
              </a:rPr>
              <a:t>Rel’ps</a:t>
            </a:r>
            <a:r>
              <a:rPr lang="en-CA" sz="3200" b="1" dirty="0" smtClean="0">
                <a:solidFill>
                  <a:schemeClr val="bg1"/>
                </a:solidFill>
              </a:rPr>
              <a:t> (4:24 - 27)</a:t>
            </a:r>
          </a:p>
          <a:p>
            <a:pPr marL="457200" indent="-457200">
              <a:buFontTx/>
              <a:buChar char="-"/>
            </a:pPr>
            <a:r>
              <a:rPr lang="en-CA" sz="3200" b="1" dirty="0" smtClean="0">
                <a:solidFill>
                  <a:schemeClr val="bg1"/>
                </a:solidFill>
              </a:rPr>
              <a:t>Births of a different nature (4:28 – 31)</a:t>
            </a:r>
          </a:p>
          <a:p>
            <a:r>
              <a:rPr lang="en-CA" sz="3200" b="1" dirty="0">
                <a:solidFill>
                  <a:schemeClr val="bg1"/>
                </a:solidFill>
              </a:rPr>
              <a:t/>
            </a:r>
            <a:br>
              <a:rPr lang="en-CA" sz="3200" b="1" dirty="0">
                <a:solidFill>
                  <a:schemeClr val="bg1"/>
                </a:solidFill>
              </a:rPr>
            </a:b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6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3994404" cy="2995803"/>
          </a:xfrm>
          <a:prstGeom prst="rect">
            <a:avLst/>
          </a:prstGeom>
        </p:spPr>
      </p:pic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79392" y="252853"/>
            <a:ext cx="7845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>
                <a:solidFill>
                  <a:schemeClr val="bg1"/>
                </a:solidFill>
              </a:rPr>
              <a:t>N</a:t>
            </a:r>
            <a:r>
              <a:rPr lang="en-CA" sz="3200" b="1" dirty="0" smtClean="0">
                <a:solidFill>
                  <a:schemeClr val="bg1"/>
                </a:solidFill>
              </a:rPr>
              <a:t>T Significance: Understood through 			Freedom in Christ (Gal. 4:21 – 5:1)</a:t>
            </a:r>
          </a:p>
          <a:p>
            <a:endParaRPr lang="en-CA" sz="3200" b="1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CA" sz="3200" b="1" dirty="0" smtClean="0">
                <a:solidFill>
                  <a:schemeClr val="bg1"/>
                </a:solidFill>
              </a:rPr>
              <a:t>Sons of different Mothers (4:21 - 23)</a:t>
            </a:r>
          </a:p>
          <a:p>
            <a:pPr marL="457200" indent="-457200">
              <a:buFontTx/>
              <a:buChar char="-"/>
            </a:pPr>
            <a:r>
              <a:rPr lang="en-CA" sz="3200" b="1" dirty="0" smtClean="0">
                <a:solidFill>
                  <a:schemeClr val="bg1"/>
                </a:solidFill>
              </a:rPr>
              <a:t>Mothers of different </a:t>
            </a:r>
            <a:r>
              <a:rPr lang="en-CA" sz="3200" b="1" dirty="0" err="1" smtClean="0">
                <a:solidFill>
                  <a:schemeClr val="bg1"/>
                </a:solidFill>
              </a:rPr>
              <a:t>Rel’ps</a:t>
            </a:r>
            <a:r>
              <a:rPr lang="en-CA" sz="3200" b="1" dirty="0" smtClean="0">
                <a:solidFill>
                  <a:schemeClr val="bg1"/>
                </a:solidFill>
              </a:rPr>
              <a:t> (4:24 - 27)</a:t>
            </a:r>
          </a:p>
          <a:p>
            <a:pPr marL="457200" indent="-457200">
              <a:buFontTx/>
              <a:buChar char="-"/>
            </a:pPr>
            <a:r>
              <a:rPr lang="en-CA" sz="3200" b="1" dirty="0" smtClean="0">
                <a:solidFill>
                  <a:schemeClr val="bg1"/>
                </a:solidFill>
              </a:rPr>
              <a:t>Births of a different nature (4:28 – 31)</a:t>
            </a:r>
          </a:p>
          <a:p>
            <a:pPr marL="457200" indent="-457200">
              <a:buFontTx/>
              <a:buChar char="-"/>
            </a:pPr>
            <a:r>
              <a:rPr lang="en-CA" sz="3200" b="1" dirty="0" smtClean="0">
                <a:solidFill>
                  <a:schemeClr val="bg1"/>
                </a:solidFill>
              </a:rPr>
              <a:t>Children who live in Freedom (5:1)</a:t>
            </a:r>
          </a:p>
          <a:p>
            <a:r>
              <a:rPr lang="en-CA" sz="3200" b="1" dirty="0">
                <a:solidFill>
                  <a:schemeClr val="bg1"/>
                </a:solidFill>
              </a:rPr>
              <a:t/>
            </a:r>
            <a:br>
              <a:rPr lang="en-CA" sz="3200" b="1" dirty="0">
                <a:solidFill>
                  <a:schemeClr val="bg1"/>
                </a:solidFill>
              </a:rPr>
            </a:b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122301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79392" y="252853"/>
            <a:ext cx="7845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>
                <a:solidFill>
                  <a:schemeClr val="bg1"/>
                </a:solidFill>
              </a:rPr>
              <a:t/>
            </a:r>
            <a:br>
              <a:rPr lang="en-CA" sz="3200" b="1" dirty="0">
                <a:solidFill>
                  <a:schemeClr val="bg1"/>
                </a:solidFill>
              </a:rPr>
            </a:br>
            <a:endParaRPr lang="en-CA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122301"/>
            <a:ext cx="5607555" cy="28037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255" y="3330341"/>
            <a:ext cx="379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0081" y="3118654"/>
            <a:ext cx="5130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i="1" dirty="0" smtClean="0">
                <a:solidFill>
                  <a:schemeClr val="bg1"/>
                </a:solidFill>
              </a:rPr>
              <a:t>Sarah… received power to conceive, even when she was past the age </a:t>
            </a:r>
            <a:r>
              <a:rPr lang="en-CA" sz="2400" dirty="0" smtClean="0">
                <a:solidFill>
                  <a:schemeClr val="bg1"/>
                </a:solidFill>
              </a:rPr>
              <a:t>(Heb. 11:11)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3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122301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79392" y="252853"/>
            <a:ext cx="7845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>
                <a:solidFill>
                  <a:schemeClr val="bg1"/>
                </a:solidFill>
              </a:rPr>
              <a:t/>
            </a:r>
            <a:br>
              <a:rPr lang="en-CA" sz="3200" b="1" dirty="0">
                <a:solidFill>
                  <a:schemeClr val="bg1"/>
                </a:solidFill>
              </a:rPr>
            </a:br>
            <a:endParaRPr lang="en-CA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122301"/>
            <a:ext cx="5607555" cy="28037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3" y="122301"/>
            <a:ext cx="3738372" cy="28037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255" y="3330341"/>
            <a:ext cx="3792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i="1" dirty="0" smtClean="0">
                <a:solidFill>
                  <a:schemeClr val="bg1"/>
                </a:solidFill>
              </a:rPr>
              <a:t>Abraham… as good as dead</a:t>
            </a:r>
            <a:r>
              <a:rPr lang="en-CA" sz="3200" dirty="0" smtClean="0">
                <a:solidFill>
                  <a:schemeClr val="bg1"/>
                </a:solidFill>
              </a:rPr>
              <a:t> </a:t>
            </a:r>
            <a:r>
              <a:rPr lang="en-CA" sz="2400" dirty="0" smtClean="0">
                <a:solidFill>
                  <a:schemeClr val="bg1"/>
                </a:solidFill>
              </a:rPr>
              <a:t>(Heb. 11:12)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0081" y="3118654"/>
            <a:ext cx="5130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i="1" dirty="0" smtClean="0">
                <a:solidFill>
                  <a:schemeClr val="bg1"/>
                </a:solidFill>
              </a:rPr>
              <a:t>Sarah… received power to conceive, even when she was past the age </a:t>
            </a:r>
            <a:r>
              <a:rPr lang="en-CA" sz="2400" dirty="0" smtClean="0">
                <a:solidFill>
                  <a:schemeClr val="bg1"/>
                </a:solidFill>
              </a:rPr>
              <a:t>(Heb. 11:11)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0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4159702" cy="4776958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3381" y="663882"/>
            <a:ext cx="7398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97642" y="866274"/>
            <a:ext cx="6767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i="1" dirty="0" smtClean="0">
                <a:solidFill>
                  <a:schemeClr val="bg1"/>
                </a:solidFill>
              </a:rPr>
              <a:t>Who are the </a:t>
            </a:r>
            <a:r>
              <a:rPr lang="en-CA" sz="4400" i="1" dirty="0" smtClean="0">
                <a:solidFill>
                  <a:schemeClr val="bg1"/>
                </a:solidFill>
              </a:rPr>
              <a:t>people </a:t>
            </a:r>
            <a:r>
              <a:rPr lang="en-CA" sz="4400" i="1" dirty="0" smtClean="0">
                <a:solidFill>
                  <a:schemeClr val="bg1"/>
                </a:solidFill>
              </a:rPr>
              <a:t>of God?</a:t>
            </a:r>
            <a:endParaRPr lang="en-CA" sz="4400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" y="122301"/>
            <a:ext cx="4637916" cy="324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ree, grass, outdoor&#10;&#10;Description automatically generated">
            <a:extLst>
              <a:ext uri="{FF2B5EF4-FFF2-40B4-BE49-F238E27FC236}">
                <a16:creationId xmlns="" xmlns:a16="http://schemas.microsoft.com/office/drawing/2014/main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4" y="122301"/>
            <a:ext cx="4084881" cy="3063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097" y="122301"/>
            <a:ext cx="8508732" cy="55355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CA" sz="3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CA" sz="3400" dirty="0" smtClean="0">
                <a:solidFill>
                  <a:schemeClr val="bg1"/>
                </a:solidFill>
                <a:latin typeface="+mn-lt"/>
              </a:rPr>
            </a:br>
            <a:r>
              <a:rPr lang="en-CA" sz="3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CA" sz="3400" dirty="0" smtClean="0">
                <a:solidFill>
                  <a:schemeClr val="bg1"/>
                </a:solidFill>
                <a:latin typeface="+mn-lt"/>
              </a:rPr>
            </a:br>
            <a:r>
              <a:rPr lang="en-CA" sz="3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CA" sz="3400" dirty="0" smtClean="0">
                <a:solidFill>
                  <a:schemeClr val="bg1"/>
                </a:solidFill>
                <a:latin typeface="+mn-lt"/>
              </a:rPr>
            </a:br>
            <a:r>
              <a:rPr lang="en-CA" sz="3400" dirty="0" smtClean="0">
                <a:solidFill>
                  <a:schemeClr val="bg1"/>
                </a:solidFill>
                <a:latin typeface="+mn-lt"/>
              </a:rPr>
              <a:t>			</a:t>
            </a:r>
            <a:r>
              <a:rPr lang="en-CA" sz="28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2800" dirty="0">
                <a:solidFill>
                  <a:schemeClr val="bg1"/>
                </a:solidFill>
                <a:latin typeface="+mn-lt"/>
              </a:rPr>
            </a:br>
            <a:r>
              <a:rPr lang="en-CA" sz="34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400" dirty="0">
                <a:solidFill>
                  <a:schemeClr val="bg1"/>
                </a:solidFill>
                <a:latin typeface="+mn-lt"/>
              </a:rPr>
            </a:br>
            <a:r>
              <a:rPr lang="en-CA" sz="34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400" dirty="0">
                <a:solidFill>
                  <a:schemeClr val="bg1"/>
                </a:solidFill>
                <a:latin typeface="+mn-lt"/>
              </a:rPr>
            </a:br>
            <a:r>
              <a:rPr lang="en-CA" sz="34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400" dirty="0">
                <a:solidFill>
                  <a:schemeClr val="bg1"/>
                </a:solidFill>
                <a:latin typeface="+mn-lt"/>
              </a:rPr>
            </a:br>
            <a:endParaRPr lang="en-CA" sz="3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10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8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3994404" cy="2995803"/>
          </a:xfrm>
          <a:prstGeom prst="rect">
            <a:avLst/>
          </a:prstGeom>
        </p:spPr>
      </p:pic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79392" y="252853"/>
            <a:ext cx="7845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dirty="0" smtClean="0">
                <a:solidFill>
                  <a:schemeClr val="bg1"/>
                </a:solidFill>
              </a:rPr>
              <a:t>The Birth of Isaac:</a:t>
            </a:r>
          </a:p>
          <a:p>
            <a:r>
              <a:rPr lang="en-CA" sz="4000" b="1" dirty="0" smtClean="0">
                <a:solidFill>
                  <a:schemeClr val="bg1"/>
                </a:solidFill>
              </a:rPr>
              <a:t>A Lesson in the Covenant of Grace</a:t>
            </a:r>
            <a:r>
              <a:rPr lang="en-CA" sz="4000" b="1" dirty="0">
                <a:solidFill>
                  <a:schemeClr val="bg1"/>
                </a:solidFill>
              </a:rPr>
              <a:t/>
            </a:r>
            <a:br>
              <a:rPr lang="en-CA" sz="4000" b="1" dirty="0">
                <a:solidFill>
                  <a:schemeClr val="bg1"/>
                </a:solidFill>
              </a:rPr>
            </a:br>
            <a:endParaRPr lang="en-C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1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4159702" cy="4776958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1" y="208948"/>
            <a:ext cx="3810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4159702" cy="4776958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1" y="208948"/>
            <a:ext cx="3810000" cy="449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0619" y="317634"/>
            <a:ext cx="71226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bg1"/>
                </a:solidFill>
              </a:rPr>
              <a:t>Scripture Readings:</a:t>
            </a:r>
          </a:p>
          <a:p>
            <a:r>
              <a:rPr lang="en-CA" sz="3600" dirty="0" smtClean="0">
                <a:solidFill>
                  <a:schemeClr val="bg1"/>
                </a:solidFill>
              </a:rPr>
              <a:t>Old Testament: Genesis 21:1 – 7</a:t>
            </a:r>
          </a:p>
          <a:p>
            <a:r>
              <a:rPr lang="en-CA" sz="3600" dirty="0" smtClean="0">
                <a:solidFill>
                  <a:schemeClr val="bg1"/>
                </a:solidFill>
              </a:rPr>
              <a:t>New Testament: Galatians 4:21 – 5:1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5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4159702" cy="4776958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3381" y="663882"/>
            <a:ext cx="7398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616" y="866274"/>
            <a:ext cx="693981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900" dirty="0" smtClean="0">
                <a:solidFill>
                  <a:schemeClr val="bg1"/>
                </a:solidFill>
              </a:rPr>
              <a:t>Who are the true people of God?</a:t>
            </a:r>
            <a:endParaRPr lang="en-CA" sz="39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" y="122301"/>
            <a:ext cx="4637916" cy="324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5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4159702" cy="4776958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3381" y="663882"/>
            <a:ext cx="7398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3368" y="866274"/>
            <a:ext cx="55920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CA" sz="3900" dirty="0" smtClean="0">
                <a:solidFill>
                  <a:schemeClr val="bg1"/>
                </a:solidFill>
              </a:rPr>
              <a:t>Pray</a:t>
            </a:r>
          </a:p>
          <a:p>
            <a:pPr marL="571500" indent="-571500">
              <a:buFontTx/>
              <a:buChar char="-"/>
            </a:pPr>
            <a:r>
              <a:rPr lang="en-CA" sz="3900" dirty="0" smtClean="0">
                <a:solidFill>
                  <a:schemeClr val="bg1"/>
                </a:solidFill>
              </a:rPr>
              <a:t>Worship</a:t>
            </a:r>
          </a:p>
          <a:p>
            <a:pPr marL="571500" indent="-571500">
              <a:buFontTx/>
              <a:buChar char="-"/>
            </a:pPr>
            <a:r>
              <a:rPr lang="en-CA" sz="3900" dirty="0" smtClean="0">
                <a:solidFill>
                  <a:schemeClr val="bg1"/>
                </a:solidFill>
              </a:rPr>
              <a:t>Read</a:t>
            </a:r>
          </a:p>
          <a:p>
            <a:pPr marL="571500" indent="-571500">
              <a:buFontTx/>
              <a:buChar char="-"/>
            </a:pPr>
            <a:r>
              <a:rPr lang="en-CA" sz="3900" dirty="0" smtClean="0">
                <a:solidFill>
                  <a:schemeClr val="bg1"/>
                </a:solidFill>
              </a:rPr>
              <a:t>Study</a:t>
            </a:r>
          </a:p>
          <a:p>
            <a:pPr marL="571500" indent="-571500">
              <a:buFontTx/>
              <a:buChar char="-"/>
            </a:pPr>
            <a:r>
              <a:rPr lang="en-CA" sz="3900" dirty="0" smtClean="0">
                <a:solidFill>
                  <a:schemeClr val="bg1"/>
                </a:solidFill>
              </a:rPr>
              <a:t>Share</a:t>
            </a:r>
          </a:p>
          <a:p>
            <a:pPr marL="571500" indent="-571500">
              <a:buFontTx/>
              <a:buChar char="-"/>
            </a:pPr>
            <a:r>
              <a:rPr lang="en-CA" sz="3900" dirty="0" smtClean="0">
                <a:solidFill>
                  <a:schemeClr val="bg1"/>
                </a:solidFill>
              </a:rPr>
              <a:t>Do good </a:t>
            </a:r>
            <a:endParaRPr lang="en-CA" sz="39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6" y="446522"/>
            <a:ext cx="4877340" cy="467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0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4159702" cy="4776958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3381" y="663882"/>
            <a:ext cx="7398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616" y="866274"/>
            <a:ext cx="693981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900" dirty="0" smtClean="0">
                <a:solidFill>
                  <a:schemeClr val="bg1"/>
                </a:solidFill>
              </a:rPr>
              <a:t>Who are the true people of God?</a:t>
            </a:r>
            <a:endParaRPr lang="en-CA" sz="39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" y="122301"/>
            <a:ext cx="4637916" cy="324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6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3994404" cy="2995803"/>
          </a:xfrm>
          <a:prstGeom prst="rect">
            <a:avLst/>
          </a:prstGeom>
        </p:spPr>
      </p:pic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96615" y="252853"/>
            <a:ext cx="79953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</a:rPr>
              <a:t>     </a:t>
            </a:r>
            <a:r>
              <a:rPr lang="en-CA" sz="3200" b="1" u="sng" dirty="0" smtClean="0">
                <a:solidFill>
                  <a:schemeClr val="bg1"/>
                </a:solidFill>
              </a:rPr>
              <a:t>OT Story</a:t>
            </a:r>
            <a:r>
              <a:rPr lang="en-CA" sz="3200" b="1" dirty="0" smtClean="0">
                <a:solidFill>
                  <a:schemeClr val="bg1"/>
                </a:solidFill>
              </a:rPr>
              <a:t>			</a:t>
            </a:r>
            <a:r>
              <a:rPr lang="en-CA" sz="3200" b="1" u="sng" dirty="0" smtClean="0">
                <a:solidFill>
                  <a:schemeClr val="bg1"/>
                </a:solidFill>
              </a:rPr>
              <a:t>NT Significance</a:t>
            </a:r>
          </a:p>
          <a:p>
            <a:endParaRPr lang="en-CA" sz="3200" b="1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CA" sz="3200" b="1" dirty="0" smtClean="0">
                <a:solidFill>
                  <a:schemeClr val="bg1"/>
                </a:solidFill>
              </a:rPr>
              <a:t>Historical facts	</a:t>
            </a:r>
            <a:r>
              <a:rPr lang="en-CA" sz="3200" b="1" dirty="0">
                <a:solidFill>
                  <a:schemeClr val="bg1"/>
                </a:solidFill>
              </a:rPr>
              <a:t> </a:t>
            </a:r>
            <a:r>
              <a:rPr lang="en-CA" sz="3200" b="1" dirty="0" smtClean="0">
                <a:solidFill>
                  <a:schemeClr val="bg1"/>
                </a:solidFill>
              </a:rPr>
              <a:t>   </a:t>
            </a:r>
            <a:r>
              <a:rPr lang="en-CA" sz="3200" b="1" dirty="0" smtClean="0">
                <a:solidFill>
                  <a:schemeClr val="bg1"/>
                </a:solidFill>
              </a:rPr>
              <a:t>- Figurative meaning</a:t>
            </a:r>
          </a:p>
          <a:p>
            <a:pPr marL="457200" indent="-457200">
              <a:buFontTx/>
              <a:buChar char="-"/>
            </a:pPr>
            <a:r>
              <a:rPr lang="en-CA" sz="3200" b="1" dirty="0" smtClean="0">
                <a:solidFill>
                  <a:schemeClr val="bg1"/>
                </a:solidFill>
              </a:rPr>
              <a:t>Content			    - Intent</a:t>
            </a:r>
            <a:endParaRPr lang="en-CA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6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3265</TotalTime>
  <Words>322</Words>
  <Application>Microsoft Office PowerPoint</Application>
  <PresentationFormat>Widescreen</PresentationFormat>
  <Paragraphs>156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宋体</vt:lpstr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“  </vt:lpstr>
      <vt:lpstr>“  </vt:lpstr>
      <vt:lpstr>“  </vt:lpstr>
      <vt:lpstr>“  </vt:lpstr>
      <vt:lpstr>“  </vt:lpstr>
      <vt:lpstr>“  </vt:lpstr>
      <vt:lpstr>“  </vt:lpstr>
      <vt:lpstr>“  </vt:lpstr>
      <vt:lpstr>“  </vt:lpstr>
      <vt:lpstr>“  </vt:lpstr>
      <vt:lpstr>“  </vt:lpstr>
      <vt:lpstr>“  </vt:lpstr>
      <vt:lpstr>“  </vt:lpstr>
      <vt:lpstr>“  </vt:lpstr>
      <vt:lpstr>“  </vt:lpstr>
      <vt:lpstr>“  </vt:lpstr>
      <vt:lpstr>“  </vt:lpstr>
      <vt:lpstr>“  </vt:lpstr>
      <vt:lpstr>“  </vt:lpstr>
      <vt:lpstr>“  </vt:lpstr>
      <vt:lpstr>“  </vt:lpstr>
      <vt:lpstr>“  </vt:lpstr>
      <vt:lpstr>“  </vt:lpstr>
      <vt:lpstr>“  </vt:lpstr>
      <vt:lpstr>          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Janke</dc:creator>
  <cp:lastModifiedBy>Terry Janke</cp:lastModifiedBy>
  <cp:revision>21</cp:revision>
  <dcterms:created xsi:type="dcterms:W3CDTF">2020-04-15T14:43:47Z</dcterms:created>
  <dcterms:modified xsi:type="dcterms:W3CDTF">2020-04-25T17:59:40Z</dcterms:modified>
</cp:coreProperties>
</file>