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5" r:id="rId5"/>
    <p:sldId id="257" r:id="rId6"/>
    <p:sldId id="259" r:id="rId7"/>
    <p:sldId id="267" r:id="rId8"/>
    <p:sldId id="260" r:id="rId9"/>
    <p:sldId id="268" r:id="rId10"/>
    <p:sldId id="270" r:id="rId11"/>
    <p:sldId id="271" r:id="rId12"/>
    <p:sldId id="272" r:id="rId13"/>
    <p:sldId id="289" r:id="rId14"/>
    <p:sldId id="273" r:id="rId15"/>
    <p:sldId id="290" r:id="rId16"/>
    <p:sldId id="291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92" r:id="rId29"/>
    <p:sldId id="286" r:id="rId30"/>
    <p:sldId id="287" r:id="rId31"/>
    <p:sldId id="288" r:id="rId32"/>
    <p:sldId id="262" r:id="rId33"/>
    <p:sldId id="264" r:id="rId34"/>
    <p:sldId id="29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E6E1-C55A-45BC-9B9B-CF7AAF5AD0AA}" type="datetimeFigureOut">
              <a:rPr lang="en-CA" smtClean="0"/>
              <a:t>2020-04-05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B1B-77DC-40A2-9BA8-3162141EEA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551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E6E1-C55A-45BC-9B9B-CF7AAF5AD0AA}" type="datetimeFigureOut">
              <a:rPr lang="en-CA" smtClean="0"/>
              <a:t>2020-04-05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B1B-77DC-40A2-9BA8-3162141EEA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246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E6E1-C55A-45BC-9B9B-CF7AAF5AD0AA}" type="datetimeFigureOut">
              <a:rPr lang="en-CA" smtClean="0"/>
              <a:t>2020-04-05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B1B-77DC-40A2-9BA8-3162141EEA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30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E6E1-C55A-45BC-9B9B-CF7AAF5AD0AA}" type="datetimeFigureOut">
              <a:rPr lang="en-CA" smtClean="0"/>
              <a:t>2020-04-05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B1B-77DC-40A2-9BA8-3162141EEA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513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E6E1-C55A-45BC-9B9B-CF7AAF5AD0AA}" type="datetimeFigureOut">
              <a:rPr lang="en-CA" smtClean="0"/>
              <a:t>2020-04-05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B1B-77DC-40A2-9BA8-3162141EEA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483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E6E1-C55A-45BC-9B9B-CF7AAF5AD0AA}" type="datetimeFigureOut">
              <a:rPr lang="en-CA" smtClean="0"/>
              <a:t>2020-04-05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B1B-77DC-40A2-9BA8-3162141EEA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496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E6E1-C55A-45BC-9B9B-CF7AAF5AD0AA}" type="datetimeFigureOut">
              <a:rPr lang="en-CA" smtClean="0"/>
              <a:t>2020-04-05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B1B-77DC-40A2-9BA8-3162141EEA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013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E6E1-C55A-45BC-9B9B-CF7AAF5AD0AA}" type="datetimeFigureOut">
              <a:rPr lang="en-CA" smtClean="0"/>
              <a:t>2020-04-05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B1B-77DC-40A2-9BA8-3162141EEA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00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E6E1-C55A-45BC-9B9B-CF7AAF5AD0AA}" type="datetimeFigureOut">
              <a:rPr lang="en-CA" smtClean="0"/>
              <a:t>2020-04-05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B1B-77DC-40A2-9BA8-3162141EEA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23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E6E1-C55A-45BC-9B9B-CF7AAF5AD0AA}" type="datetimeFigureOut">
              <a:rPr lang="en-CA" smtClean="0"/>
              <a:t>2020-04-05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B1B-77DC-40A2-9BA8-3162141EEA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81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E6E1-C55A-45BC-9B9B-CF7AAF5AD0AA}" type="datetimeFigureOut">
              <a:rPr lang="en-CA" smtClean="0"/>
              <a:t>2020-04-05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B1B-77DC-40A2-9BA8-3162141EEA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495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E6E1-C55A-45BC-9B9B-CF7AAF5AD0AA}" type="datetimeFigureOut">
              <a:rPr lang="en-CA" smtClean="0"/>
              <a:t>2020-04-05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DB1B-77DC-40A2-9BA8-3162141EEA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108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7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69356" y="192505"/>
            <a:ext cx="7998593" cy="2810577"/>
          </a:xfrm>
        </p:spPr>
        <p:txBody>
          <a:bodyPr>
            <a:noAutofit/>
          </a:bodyPr>
          <a:lstStyle/>
          <a:p>
            <a:r>
              <a:rPr lang="es-ES" altLang="en-US" sz="3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altLang="en-US" sz="40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s-ES" altLang="en-US" sz="4000" i="1" dirty="0">
                <a:solidFill>
                  <a:schemeClr val="bg1"/>
                </a:solidFill>
                <a:latin typeface="+mn-lt"/>
              </a:rPr>
            </a:br>
            <a:endParaRPr lang="en-US" altLang="en-US" sz="40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0" y="114501"/>
            <a:ext cx="3355073" cy="48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69356" y="192505"/>
            <a:ext cx="7998593" cy="2810577"/>
          </a:xfrm>
        </p:spPr>
        <p:txBody>
          <a:bodyPr>
            <a:noAutofit/>
          </a:bodyPr>
          <a:lstStyle/>
          <a:p>
            <a:r>
              <a:rPr lang="es-ES" altLang="en-US" sz="3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altLang="en-US" sz="40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s-ES" altLang="en-US" sz="4000" i="1" dirty="0">
                <a:solidFill>
                  <a:schemeClr val="bg1"/>
                </a:solidFill>
                <a:latin typeface="+mn-lt"/>
              </a:rPr>
            </a:br>
            <a:endParaRPr lang="en-US" altLang="en-US" sz="40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0" y="114500"/>
            <a:ext cx="3419203" cy="4925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71" y="114500"/>
            <a:ext cx="7186917" cy="539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69356" y="192505"/>
            <a:ext cx="7998593" cy="2810577"/>
          </a:xfrm>
        </p:spPr>
        <p:txBody>
          <a:bodyPr>
            <a:noAutofit/>
          </a:bodyPr>
          <a:lstStyle/>
          <a:p>
            <a:r>
              <a:rPr lang="es-ES" altLang="en-US" sz="3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altLang="en-US" sz="40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s-ES" altLang="en-US" sz="4000" i="1" dirty="0">
                <a:solidFill>
                  <a:schemeClr val="bg1"/>
                </a:solidFill>
                <a:latin typeface="+mn-lt"/>
              </a:rPr>
            </a:br>
            <a:endParaRPr lang="en-US" altLang="en-US" sz="40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" y="114500"/>
            <a:ext cx="2344422" cy="3377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85" y="114500"/>
            <a:ext cx="4249552" cy="540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69356" y="192505"/>
            <a:ext cx="7998593" cy="2810577"/>
          </a:xfrm>
        </p:spPr>
        <p:txBody>
          <a:bodyPr>
            <a:noAutofit/>
          </a:bodyPr>
          <a:lstStyle/>
          <a:p>
            <a:r>
              <a:rPr lang="es-ES" altLang="en-US" sz="3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altLang="en-US" sz="40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s-ES" altLang="en-US" sz="4000" i="1" dirty="0">
                <a:solidFill>
                  <a:schemeClr val="bg1"/>
                </a:solidFill>
                <a:latin typeface="+mn-lt"/>
              </a:rPr>
            </a:br>
            <a:endParaRPr lang="en-US" altLang="en-US" sz="40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85" y="114500"/>
            <a:ext cx="4249552" cy="5403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05" y="755020"/>
            <a:ext cx="2839453" cy="40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5628" y="192505"/>
            <a:ext cx="7132321" cy="2810577"/>
          </a:xfrm>
        </p:spPr>
        <p:txBody>
          <a:bodyPr>
            <a:noAutofit/>
          </a:bodyPr>
          <a:lstStyle/>
          <a:p>
            <a:r>
              <a:rPr lang="es-ES" altLang="en-US" sz="32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altLang="en-US" sz="40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72" y="122301"/>
            <a:ext cx="7378031" cy="49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5628" y="192505"/>
            <a:ext cx="7132321" cy="2810577"/>
          </a:xfrm>
        </p:spPr>
        <p:txBody>
          <a:bodyPr>
            <a:noAutofit/>
          </a:bodyPr>
          <a:lstStyle/>
          <a:p>
            <a:r>
              <a:rPr lang="es-ES" altLang="en-US" sz="32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altLang="en-US" sz="40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4236720" cy="3177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72" y="122301"/>
            <a:ext cx="7378031" cy="49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5628" y="192505"/>
            <a:ext cx="7132321" cy="2810577"/>
          </a:xfrm>
        </p:spPr>
        <p:txBody>
          <a:bodyPr>
            <a:noAutofit/>
          </a:bodyPr>
          <a:lstStyle/>
          <a:p>
            <a:r>
              <a:rPr lang="es-ES" altLang="en-US" sz="32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altLang="en-US" sz="40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72" y="122301"/>
            <a:ext cx="7378031" cy="4958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54" y="275038"/>
            <a:ext cx="4644195" cy="348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5628" y="192505"/>
            <a:ext cx="7132321" cy="2810577"/>
          </a:xfrm>
        </p:spPr>
        <p:txBody>
          <a:bodyPr>
            <a:noAutofit/>
          </a:bodyPr>
          <a:lstStyle/>
          <a:p>
            <a:r>
              <a:rPr lang="es-ES" altLang="en-US" sz="3200" dirty="0" smtClean="0">
                <a:solidFill>
                  <a:schemeClr val="bg1"/>
                </a:solidFill>
                <a:latin typeface="+mn-lt"/>
              </a:rPr>
              <a:t> ‘</a:t>
            </a:r>
            <a:r>
              <a:rPr lang="es-ES" altLang="en-US" sz="4000" i="1" u="sng" dirty="0" err="1" smtClean="0">
                <a:solidFill>
                  <a:schemeClr val="bg1"/>
                </a:solidFill>
                <a:latin typeface="+mn-lt"/>
              </a:rPr>
              <a:t>The</a:t>
            </a:r>
            <a:r>
              <a:rPr lang="es-ES" altLang="en-US" sz="4000" i="1" u="sng" dirty="0" smtClean="0">
                <a:solidFill>
                  <a:schemeClr val="bg1"/>
                </a:solidFill>
                <a:latin typeface="+mn-lt"/>
              </a:rPr>
              <a:t> Lord </a:t>
            </a:r>
            <a:r>
              <a:rPr lang="es-ES" altLang="en-US" sz="4000" i="1" dirty="0" err="1" smtClean="0">
                <a:solidFill>
                  <a:schemeClr val="bg1"/>
                </a:solidFill>
                <a:latin typeface="+mn-lt"/>
              </a:rPr>
              <a:t>appeared</a:t>
            </a:r>
            <a:r>
              <a:rPr lang="es-ES" altLang="en-US" sz="4000" i="1" dirty="0" smtClean="0">
                <a:solidFill>
                  <a:schemeClr val="bg1"/>
                </a:solidFill>
                <a:latin typeface="+mn-lt"/>
              </a:rPr>
              <a:t> to Abraham </a:t>
            </a:r>
            <a:r>
              <a:rPr lang="es-ES" altLang="en-US" sz="4000" i="1" dirty="0" err="1" smtClean="0">
                <a:solidFill>
                  <a:schemeClr val="bg1"/>
                </a:solidFill>
                <a:latin typeface="+mn-lt"/>
              </a:rPr>
              <a:t>by</a:t>
            </a:r>
            <a:r>
              <a:rPr lang="es-ES" altLang="en-US" sz="40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altLang="en-US" sz="4000" i="1" dirty="0" err="1" smtClean="0">
                <a:solidFill>
                  <a:schemeClr val="bg1"/>
                </a:solidFill>
                <a:latin typeface="+mn-lt"/>
              </a:rPr>
              <a:t>the</a:t>
            </a:r>
            <a:r>
              <a:rPr lang="es-ES" altLang="en-US" sz="40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altLang="en-US" sz="4000" i="1" dirty="0" err="1" smtClean="0">
                <a:solidFill>
                  <a:schemeClr val="bg1"/>
                </a:solidFill>
                <a:latin typeface="+mn-lt"/>
              </a:rPr>
              <a:t>oaks</a:t>
            </a:r>
            <a:r>
              <a:rPr lang="es-ES" altLang="en-US" sz="4000" i="1" dirty="0" smtClean="0">
                <a:solidFill>
                  <a:schemeClr val="bg1"/>
                </a:solidFill>
                <a:latin typeface="+mn-lt"/>
              </a:rPr>
              <a:t> of </a:t>
            </a:r>
            <a:r>
              <a:rPr lang="es-ES" altLang="en-US" sz="4000" i="1" dirty="0" err="1" smtClean="0">
                <a:solidFill>
                  <a:schemeClr val="bg1"/>
                </a:solidFill>
                <a:latin typeface="+mn-lt"/>
              </a:rPr>
              <a:t>Mamre</a:t>
            </a:r>
            <a:r>
              <a:rPr lang="es-ES" altLang="en-US" sz="4000" i="1" dirty="0" smtClean="0">
                <a:solidFill>
                  <a:schemeClr val="bg1"/>
                </a:solidFill>
                <a:latin typeface="+mn-lt"/>
              </a:rPr>
              <a:t>…’</a:t>
            </a:r>
            <a:br>
              <a:rPr lang="es-ES" altLang="en-US" sz="4000" i="1" dirty="0" smtClean="0">
                <a:solidFill>
                  <a:schemeClr val="bg1"/>
                </a:solidFill>
                <a:latin typeface="+mn-lt"/>
              </a:rPr>
            </a:br>
            <a:r>
              <a:rPr lang="es-ES" altLang="en-US" sz="4000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es-ES" altLang="en-US" sz="4000" i="1" dirty="0" smtClean="0">
                <a:solidFill>
                  <a:schemeClr val="bg1"/>
                </a:solidFill>
                <a:latin typeface="+mn-lt"/>
              </a:rPr>
              <a:t>			</a:t>
            </a:r>
            <a:r>
              <a:rPr lang="es-ES" altLang="en-US" sz="2800" i="1" dirty="0" err="1" smtClean="0">
                <a:solidFill>
                  <a:schemeClr val="bg1"/>
                </a:solidFill>
                <a:latin typeface="+mn-lt"/>
              </a:rPr>
              <a:t>Genesis</a:t>
            </a:r>
            <a:r>
              <a:rPr lang="es-ES" altLang="en-US" sz="2800" i="1" dirty="0" smtClean="0">
                <a:solidFill>
                  <a:schemeClr val="bg1"/>
                </a:solidFill>
                <a:latin typeface="+mn-lt"/>
              </a:rPr>
              <a:t> 18:1</a:t>
            </a:r>
            <a:r>
              <a:rPr lang="es-ES" altLang="en-US" sz="4000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ES" altLang="en-US" sz="4000" i="1" dirty="0" smtClean="0">
                <a:solidFill>
                  <a:schemeClr val="bg1"/>
                </a:solidFill>
                <a:latin typeface="+mn-lt"/>
              </a:rPr>
            </a:br>
            <a:r>
              <a:rPr lang="es-ES" altLang="en-US" sz="40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s-ES" altLang="en-US" sz="4000" i="1" dirty="0">
                <a:solidFill>
                  <a:schemeClr val="bg1"/>
                </a:solidFill>
                <a:latin typeface="+mn-lt"/>
              </a:rPr>
            </a:br>
            <a:endParaRPr lang="en-US" altLang="en-US" sz="40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4236720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5628" y="192505"/>
            <a:ext cx="7132321" cy="4100362"/>
          </a:xfrm>
        </p:spPr>
        <p:txBody>
          <a:bodyPr>
            <a:noAutofit/>
          </a:bodyPr>
          <a:lstStyle/>
          <a:p>
            <a:r>
              <a:rPr lang="es-ES" altLang="en-US" sz="3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CA" sz="4000" i="1" dirty="0">
                <a:solidFill>
                  <a:schemeClr val="bg1"/>
                </a:solidFill>
                <a:latin typeface="+mn-lt"/>
              </a:rPr>
              <a:t>‘He lifted up his eyes and looked, and behold </a:t>
            </a:r>
            <a:r>
              <a:rPr lang="en-CA" sz="4000" i="1" u="sng" dirty="0">
                <a:solidFill>
                  <a:schemeClr val="bg1"/>
                </a:solidFill>
                <a:latin typeface="+mn-lt"/>
              </a:rPr>
              <a:t>three </a:t>
            </a:r>
            <a:r>
              <a:rPr lang="en-CA" sz="4000" i="1" u="sng" dirty="0" smtClean="0">
                <a:solidFill>
                  <a:schemeClr val="bg1"/>
                </a:solidFill>
                <a:latin typeface="+mn-lt"/>
              </a:rPr>
              <a:t>men</a:t>
            </a:r>
            <a:r>
              <a:rPr lang="en-CA" sz="4000" i="1" dirty="0" smtClean="0">
                <a:solidFill>
                  <a:schemeClr val="bg1"/>
                </a:solidFill>
                <a:latin typeface="+mn-lt"/>
              </a:rPr>
              <a:t> were </a:t>
            </a:r>
            <a:r>
              <a:rPr lang="en-CA" sz="4000" i="1" dirty="0">
                <a:solidFill>
                  <a:schemeClr val="bg1"/>
                </a:solidFill>
                <a:latin typeface="+mn-lt"/>
              </a:rPr>
              <a:t>standing in front of him.’ </a:t>
            </a:r>
            <a:r>
              <a:rPr lang="es-ES" altLang="en-US" sz="4000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ES" altLang="en-US" sz="4000" i="1" dirty="0" smtClean="0">
                <a:solidFill>
                  <a:schemeClr val="bg1"/>
                </a:solidFill>
                <a:latin typeface="+mn-lt"/>
              </a:rPr>
            </a:br>
            <a:r>
              <a:rPr lang="es-ES" altLang="en-US" sz="4000" i="1" dirty="0">
                <a:solidFill>
                  <a:schemeClr val="bg1"/>
                </a:solidFill>
                <a:latin typeface="+mn-lt"/>
              </a:rPr>
              <a:t>	</a:t>
            </a:r>
            <a:r>
              <a:rPr lang="es-ES" altLang="en-US" sz="4000" i="1" dirty="0" smtClean="0">
                <a:solidFill>
                  <a:schemeClr val="bg1"/>
                </a:solidFill>
                <a:latin typeface="+mn-lt"/>
              </a:rPr>
              <a:t>			</a:t>
            </a:r>
            <a:r>
              <a:rPr lang="es-ES" altLang="en-US" sz="2800" i="1" dirty="0" err="1" smtClean="0">
                <a:solidFill>
                  <a:schemeClr val="bg1"/>
                </a:solidFill>
                <a:latin typeface="+mn-lt"/>
              </a:rPr>
              <a:t>Genesis</a:t>
            </a:r>
            <a:r>
              <a:rPr lang="es-ES" altLang="en-US" sz="2800" i="1" dirty="0" smtClean="0">
                <a:solidFill>
                  <a:schemeClr val="bg1"/>
                </a:solidFill>
                <a:latin typeface="+mn-lt"/>
              </a:rPr>
              <a:t> 18:2</a:t>
            </a:r>
            <a:br>
              <a:rPr lang="es-ES" altLang="en-US" sz="2800" i="1" dirty="0" smtClean="0">
                <a:solidFill>
                  <a:schemeClr val="bg1"/>
                </a:solidFill>
                <a:latin typeface="+mn-lt"/>
              </a:rPr>
            </a:br>
            <a:r>
              <a:rPr lang="es-ES" altLang="en-US" sz="40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s-ES" altLang="en-US" sz="4000" i="1" dirty="0">
                <a:solidFill>
                  <a:schemeClr val="bg1"/>
                </a:solidFill>
                <a:latin typeface="+mn-lt"/>
              </a:rPr>
            </a:br>
            <a:endParaRPr lang="en-US" altLang="en-US" sz="40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4236720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5628" y="122301"/>
            <a:ext cx="7132321" cy="4170565"/>
          </a:xfrm>
        </p:spPr>
        <p:txBody>
          <a:bodyPr>
            <a:noAutofit/>
          </a:bodyPr>
          <a:lstStyle/>
          <a:p>
            <a:pPr lvl="0"/>
            <a:r>
              <a:rPr lang="en-CA" sz="3200" i="1" u="sng" dirty="0" smtClean="0">
                <a:solidFill>
                  <a:schemeClr val="bg1"/>
                </a:solidFill>
                <a:latin typeface="+mn-lt"/>
              </a:rPr>
              <a:t>The Lord </a:t>
            </a:r>
            <a:r>
              <a:rPr lang="en-CA" sz="3200" i="1" dirty="0" smtClean="0">
                <a:solidFill>
                  <a:schemeClr val="bg1"/>
                </a:solidFill>
                <a:latin typeface="+mn-lt"/>
              </a:rPr>
              <a:t>said,</a:t>
            </a:r>
            <a:r>
              <a:rPr lang="en-CA" sz="3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CA" sz="3200" i="1" dirty="0">
                <a:solidFill>
                  <a:schemeClr val="bg1"/>
                </a:solidFill>
                <a:latin typeface="+mn-lt"/>
              </a:rPr>
              <a:t>Because the outcry against Sodom and Gomorrah is great and their sin is very grave, I will go down to see whether they have done altogether according to the outcry that has come to me. And if not, I will know</a:t>
            </a:r>
            <a:r>
              <a:rPr lang="en-CA" sz="3200" i="1" dirty="0" smtClean="0">
                <a:solidFill>
                  <a:schemeClr val="bg1"/>
                </a:solidFill>
                <a:latin typeface="+mn-lt"/>
              </a:rPr>
              <a:t>. (18:20)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r>
              <a:rPr lang="es-ES" altLang="en-US" sz="40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s-ES" altLang="en-US" sz="4000" i="1" dirty="0">
                <a:solidFill>
                  <a:schemeClr val="bg1"/>
                </a:solidFill>
                <a:latin typeface="+mn-lt"/>
              </a:rPr>
            </a:br>
            <a:endParaRPr lang="en-US" altLang="en-US" sz="40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4236720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-774907"/>
            <a:ext cx="11155680" cy="893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5628" y="122301"/>
            <a:ext cx="7132321" cy="4170565"/>
          </a:xfrm>
        </p:spPr>
        <p:txBody>
          <a:bodyPr>
            <a:noAutofit/>
          </a:bodyPr>
          <a:lstStyle/>
          <a:p>
            <a:pPr lvl="0"/>
            <a:r>
              <a:rPr lang="en-CA" sz="3200" i="1" dirty="0" smtClean="0">
                <a:solidFill>
                  <a:schemeClr val="bg1"/>
                </a:solidFill>
                <a:latin typeface="+mn-lt"/>
              </a:rPr>
              <a:t>‘</a:t>
            </a:r>
            <a:r>
              <a:rPr lang="en-CA" sz="3200" i="1" u="sng" dirty="0" smtClean="0">
                <a:solidFill>
                  <a:schemeClr val="bg1"/>
                </a:solidFill>
                <a:latin typeface="+mn-lt"/>
              </a:rPr>
              <a:t>So the men </a:t>
            </a:r>
            <a:r>
              <a:rPr lang="en-CA" sz="3200" i="1" dirty="0">
                <a:solidFill>
                  <a:schemeClr val="bg1"/>
                </a:solidFill>
                <a:latin typeface="+mn-lt"/>
              </a:rPr>
              <a:t>turned from there and went toward Sodom, but Abraham still stood before the </a:t>
            </a:r>
            <a:r>
              <a:rPr lang="en-CA" sz="3200" i="1" dirty="0" smtClean="0">
                <a:solidFill>
                  <a:schemeClr val="bg1"/>
                </a:solidFill>
                <a:latin typeface="+mn-lt"/>
              </a:rPr>
              <a:t>Lord.’ (</a:t>
            </a:r>
            <a:r>
              <a:rPr lang="es-ES" altLang="en-US" sz="3200" i="1" dirty="0" smtClean="0">
                <a:solidFill>
                  <a:schemeClr val="bg1"/>
                </a:solidFill>
                <a:latin typeface="+mn-lt"/>
              </a:rPr>
              <a:t>18:22)</a:t>
            </a:r>
            <a:r>
              <a:rPr lang="es-ES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s-ES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i="1" dirty="0">
                <a:solidFill>
                  <a:schemeClr val="bg1"/>
                </a:solidFill>
                <a:latin typeface="+mn-lt"/>
              </a:rPr>
            </a:br>
            <a:r>
              <a:rPr lang="es-ES" altLang="en-US" sz="40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s-ES" altLang="en-US" sz="4000" i="1" dirty="0">
                <a:solidFill>
                  <a:schemeClr val="bg1"/>
                </a:solidFill>
                <a:latin typeface="+mn-lt"/>
              </a:rPr>
            </a:br>
            <a:endParaRPr lang="en-US" altLang="en-US" sz="40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4236720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5628" y="122301"/>
            <a:ext cx="7132321" cy="4170565"/>
          </a:xfrm>
        </p:spPr>
        <p:txBody>
          <a:bodyPr>
            <a:noAutofit/>
          </a:bodyPr>
          <a:lstStyle/>
          <a:p>
            <a:r>
              <a:rPr lang="en-CA" sz="3200" i="1" dirty="0" smtClean="0">
                <a:solidFill>
                  <a:schemeClr val="bg1"/>
                </a:solidFill>
                <a:latin typeface="+mn-lt"/>
              </a:rPr>
              <a:t>‘</a:t>
            </a:r>
            <a:r>
              <a:rPr lang="en-CA" sz="3200" i="1" dirty="0">
                <a:solidFill>
                  <a:schemeClr val="bg1"/>
                </a:solidFill>
                <a:latin typeface="+mn-lt"/>
              </a:rPr>
              <a:t>And </a:t>
            </a:r>
            <a:r>
              <a:rPr lang="en-CA" sz="3200" i="1" u="sng" dirty="0">
                <a:solidFill>
                  <a:schemeClr val="bg1"/>
                </a:solidFill>
                <a:latin typeface="+mn-lt"/>
              </a:rPr>
              <a:t>the LORD </a:t>
            </a:r>
            <a:r>
              <a:rPr lang="en-CA" sz="3200" i="1" dirty="0">
                <a:solidFill>
                  <a:schemeClr val="bg1"/>
                </a:solidFill>
                <a:latin typeface="+mn-lt"/>
              </a:rPr>
              <a:t>went His way, when He had finished speaking to Abraham, and Abraham returned to His place</a:t>
            </a:r>
            <a:r>
              <a:rPr lang="en-CA" sz="3200" i="1" dirty="0" smtClean="0">
                <a:solidFill>
                  <a:schemeClr val="bg1"/>
                </a:solidFill>
                <a:latin typeface="+mn-lt"/>
              </a:rPr>
              <a:t>.’ (18:33)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r>
              <a:rPr lang="en-CA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i="1" dirty="0">
                <a:solidFill>
                  <a:schemeClr val="bg1"/>
                </a:solidFill>
                <a:latin typeface="+mn-lt"/>
              </a:rPr>
            </a:br>
            <a:r>
              <a:rPr lang="es-ES" altLang="en-US" sz="40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s-ES" altLang="en-US" sz="4000" i="1" dirty="0">
                <a:solidFill>
                  <a:schemeClr val="bg1"/>
                </a:solidFill>
                <a:latin typeface="+mn-lt"/>
              </a:rPr>
            </a:br>
            <a:endParaRPr lang="en-US" altLang="en-US" sz="40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4236720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5628" y="122301"/>
            <a:ext cx="7132321" cy="4170565"/>
          </a:xfrm>
        </p:spPr>
        <p:txBody>
          <a:bodyPr>
            <a:noAutofit/>
          </a:bodyPr>
          <a:lstStyle/>
          <a:p>
            <a:r>
              <a:rPr lang="en-CA" sz="3200" i="1" dirty="0" smtClean="0">
                <a:solidFill>
                  <a:schemeClr val="bg1"/>
                </a:solidFill>
                <a:latin typeface="+mn-lt"/>
              </a:rPr>
              <a:t>‘The </a:t>
            </a:r>
            <a:r>
              <a:rPr lang="en-CA" sz="3200" i="1" u="sng" dirty="0" smtClean="0">
                <a:solidFill>
                  <a:schemeClr val="bg1"/>
                </a:solidFill>
                <a:latin typeface="+mn-lt"/>
              </a:rPr>
              <a:t>two angels </a:t>
            </a:r>
            <a:r>
              <a:rPr lang="en-CA" sz="3200" i="1" dirty="0" smtClean="0">
                <a:solidFill>
                  <a:schemeClr val="bg1"/>
                </a:solidFill>
                <a:latin typeface="+mn-lt"/>
              </a:rPr>
              <a:t>came to Sodom in the evening…’ (19:1)</a:t>
            </a:r>
            <a:r>
              <a:rPr lang="es-ES" altLang="en-US" sz="40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s-ES" altLang="en-US" sz="4000" i="1" dirty="0">
                <a:solidFill>
                  <a:schemeClr val="bg1"/>
                </a:solidFill>
                <a:latin typeface="+mn-lt"/>
              </a:rPr>
            </a:br>
            <a:endParaRPr lang="en-US" altLang="en-US" sz="40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4236720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250692" cy="2438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097" y="122301"/>
            <a:ext cx="8508732" cy="3670053"/>
          </a:xfrm>
        </p:spPr>
        <p:txBody>
          <a:bodyPr>
            <a:noAutofit/>
          </a:bodyPr>
          <a:lstStyle/>
          <a:p>
            <a:r>
              <a:rPr lang="en-CA" sz="3400" dirty="0">
                <a:solidFill>
                  <a:schemeClr val="bg1"/>
                </a:solidFill>
                <a:latin typeface="+mn-lt"/>
              </a:rPr>
              <a:t>Prayer that Responds to the Mercy of God </a:t>
            </a:r>
            <a:r>
              <a:rPr lang="en-CA" sz="3200" dirty="0" smtClean="0">
                <a:solidFill>
                  <a:schemeClr val="bg1"/>
                </a:solidFill>
                <a:latin typeface="+mn-lt"/>
              </a:rPr>
              <a:t>					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CA" sz="2800" dirty="0">
                <a:solidFill>
                  <a:schemeClr val="bg1"/>
                </a:solidFill>
                <a:latin typeface="+mn-lt"/>
              </a:rPr>
              <a:t>18:16 – 21; 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19:13)</a:t>
            </a:r>
            <a:br>
              <a:rPr lang="en-CA" sz="2800" dirty="0" smtClean="0">
                <a:solidFill>
                  <a:schemeClr val="bg1"/>
                </a:solidFill>
                <a:latin typeface="+mn-lt"/>
              </a:rPr>
            </a:br>
            <a:r>
              <a:rPr lang="en-CA" sz="28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2800" dirty="0">
                <a:solidFill>
                  <a:schemeClr val="bg1"/>
                </a:solidFill>
                <a:latin typeface="+mn-lt"/>
              </a:rPr>
            </a:br>
            <a:r>
              <a:rPr lang="en-CA" sz="36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600" dirty="0">
                <a:solidFill>
                  <a:schemeClr val="bg1"/>
                </a:solidFill>
                <a:latin typeface="+mn-lt"/>
              </a:rPr>
            </a:br>
            <a:endParaRPr lang="en-CA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22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250692" cy="2438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097" y="122301"/>
            <a:ext cx="8508732" cy="4420823"/>
          </a:xfrm>
        </p:spPr>
        <p:txBody>
          <a:bodyPr>
            <a:noAutofit/>
          </a:bodyPr>
          <a:lstStyle/>
          <a:p>
            <a:r>
              <a:rPr lang="en-CA" sz="3400" dirty="0">
                <a:solidFill>
                  <a:schemeClr val="bg1"/>
                </a:solidFill>
                <a:latin typeface="+mn-lt"/>
              </a:rPr>
              <a:t>Prayer that Responds to the Mercy of God </a:t>
            </a:r>
            <a:r>
              <a:rPr lang="en-CA" sz="3200" dirty="0" smtClean="0">
                <a:solidFill>
                  <a:schemeClr val="bg1"/>
                </a:solidFill>
                <a:latin typeface="+mn-lt"/>
              </a:rPr>
              <a:t>					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CA" sz="2800" dirty="0">
                <a:solidFill>
                  <a:schemeClr val="bg1"/>
                </a:solidFill>
                <a:latin typeface="+mn-lt"/>
              </a:rPr>
              <a:t>18:16 – 21; 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19:13)</a:t>
            </a:r>
            <a:br>
              <a:rPr lang="en-CA" sz="2800" dirty="0" smtClean="0">
                <a:solidFill>
                  <a:schemeClr val="bg1"/>
                </a:solidFill>
                <a:latin typeface="+mn-lt"/>
              </a:rPr>
            </a:br>
            <a:r>
              <a:rPr lang="en-CA" sz="3400" dirty="0" smtClean="0">
                <a:solidFill>
                  <a:schemeClr val="bg1"/>
                </a:solidFill>
                <a:latin typeface="+mn-lt"/>
              </a:rPr>
              <a:t>Prayer </a:t>
            </a:r>
            <a:r>
              <a:rPr lang="en-CA" sz="3400" dirty="0">
                <a:solidFill>
                  <a:schemeClr val="bg1"/>
                </a:solidFill>
                <a:latin typeface="+mn-lt"/>
              </a:rPr>
              <a:t>that takes a Stand for the Justice of God </a:t>
            </a:r>
            <a:r>
              <a:rPr lang="en-CA" sz="3400" dirty="0" smtClean="0">
                <a:solidFill>
                  <a:schemeClr val="bg1"/>
                </a:solidFill>
                <a:latin typeface="+mn-lt"/>
              </a:rPr>
              <a:t>				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CA" sz="2800" dirty="0">
                <a:solidFill>
                  <a:schemeClr val="bg1"/>
                </a:solidFill>
                <a:latin typeface="+mn-lt"/>
              </a:rPr>
              <a:t>18:22 – 33; 19:27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)</a:t>
            </a:r>
            <a:br>
              <a:rPr lang="en-CA" sz="2800" dirty="0" smtClean="0">
                <a:solidFill>
                  <a:schemeClr val="bg1"/>
                </a:solidFill>
                <a:latin typeface="+mn-lt"/>
              </a:rPr>
            </a:br>
            <a:r>
              <a:rPr lang="en-CA" sz="34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400" dirty="0">
                <a:solidFill>
                  <a:schemeClr val="bg1"/>
                </a:solidFill>
                <a:latin typeface="+mn-lt"/>
              </a:rPr>
            </a:br>
            <a:r>
              <a:rPr lang="en-CA" sz="34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400" dirty="0">
                <a:solidFill>
                  <a:schemeClr val="bg1"/>
                </a:solidFill>
                <a:latin typeface="+mn-lt"/>
              </a:rPr>
            </a:br>
            <a:endParaRPr lang="en-CA" sz="3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10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250692" cy="2438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097" y="122301"/>
            <a:ext cx="8508732" cy="4420823"/>
          </a:xfrm>
        </p:spPr>
        <p:txBody>
          <a:bodyPr>
            <a:noAutofit/>
          </a:bodyPr>
          <a:lstStyle/>
          <a:p>
            <a:r>
              <a:rPr lang="en-CA" sz="3400" dirty="0">
                <a:solidFill>
                  <a:schemeClr val="bg1"/>
                </a:solidFill>
                <a:latin typeface="+mn-lt"/>
              </a:rPr>
              <a:t>Prayer that Responds to the Mercy of God </a:t>
            </a:r>
            <a:r>
              <a:rPr lang="en-CA" sz="3200" dirty="0" smtClean="0">
                <a:solidFill>
                  <a:schemeClr val="bg1"/>
                </a:solidFill>
                <a:latin typeface="+mn-lt"/>
              </a:rPr>
              <a:t>					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CA" sz="2800" dirty="0">
                <a:solidFill>
                  <a:schemeClr val="bg1"/>
                </a:solidFill>
                <a:latin typeface="+mn-lt"/>
              </a:rPr>
              <a:t>18:16 – 21; 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19:13)</a:t>
            </a:r>
            <a:br>
              <a:rPr lang="en-CA" sz="2800" dirty="0" smtClean="0">
                <a:solidFill>
                  <a:schemeClr val="bg1"/>
                </a:solidFill>
                <a:latin typeface="+mn-lt"/>
              </a:rPr>
            </a:br>
            <a:r>
              <a:rPr lang="en-CA" sz="3400" dirty="0" smtClean="0">
                <a:solidFill>
                  <a:schemeClr val="bg1"/>
                </a:solidFill>
                <a:latin typeface="+mn-lt"/>
              </a:rPr>
              <a:t>Prayer </a:t>
            </a:r>
            <a:r>
              <a:rPr lang="en-CA" sz="3400" dirty="0">
                <a:solidFill>
                  <a:schemeClr val="bg1"/>
                </a:solidFill>
                <a:latin typeface="+mn-lt"/>
              </a:rPr>
              <a:t>that takes a Stand for the Justice of God </a:t>
            </a:r>
            <a:r>
              <a:rPr lang="en-CA" sz="3400" dirty="0" smtClean="0">
                <a:solidFill>
                  <a:schemeClr val="bg1"/>
                </a:solidFill>
                <a:latin typeface="+mn-lt"/>
              </a:rPr>
              <a:t>				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CA" sz="2800" dirty="0">
                <a:solidFill>
                  <a:schemeClr val="bg1"/>
                </a:solidFill>
                <a:latin typeface="+mn-lt"/>
              </a:rPr>
              <a:t>18:22 – 33; 19:27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)</a:t>
            </a:r>
            <a:br>
              <a:rPr lang="en-CA" sz="2800" dirty="0" smtClean="0">
                <a:solidFill>
                  <a:schemeClr val="bg1"/>
                </a:solidFill>
                <a:latin typeface="+mn-lt"/>
              </a:rPr>
            </a:br>
            <a:r>
              <a:rPr lang="en-CA" sz="3400" dirty="0">
                <a:solidFill>
                  <a:schemeClr val="bg1"/>
                </a:solidFill>
                <a:latin typeface="+mn-lt"/>
              </a:rPr>
              <a:t>Prayer that </a:t>
            </a:r>
            <a:r>
              <a:rPr lang="en-CA" sz="3400" dirty="0" smtClean="0">
                <a:solidFill>
                  <a:schemeClr val="bg1"/>
                </a:solidFill>
                <a:latin typeface="+mn-lt"/>
              </a:rPr>
              <a:t>Aligns </a:t>
            </a:r>
            <a:r>
              <a:rPr lang="en-CA" sz="3400" dirty="0">
                <a:solidFill>
                  <a:schemeClr val="bg1"/>
                </a:solidFill>
                <a:latin typeface="+mn-lt"/>
              </a:rPr>
              <a:t>with the Purposes of God </a:t>
            </a:r>
            <a:r>
              <a:rPr lang="en-CA" sz="3400" dirty="0" smtClean="0">
                <a:solidFill>
                  <a:schemeClr val="bg1"/>
                </a:solidFill>
                <a:latin typeface="+mn-lt"/>
              </a:rPr>
              <a:t>					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CA" sz="2800" dirty="0">
                <a:solidFill>
                  <a:schemeClr val="bg1"/>
                </a:solidFill>
                <a:latin typeface="+mn-lt"/>
              </a:rPr>
              <a:t>19:1 - 29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)</a:t>
            </a:r>
            <a:br>
              <a:rPr lang="en-CA" sz="2800" dirty="0" smtClean="0">
                <a:solidFill>
                  <a:schemeClr val="bg1"/>
                </a:solidFill>
                <a:latin typeface="+mn-lt"/>
              </a:rPr>
            </a:br>
            <a:r>
              <a:rPr lang="en-CA" sz="34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400" dirty="0">
                <a:solidFill>
                  <a:schemeClr val="bg1"/>
                </a:solidFill>
                <a:latin typeface="+mn-lt"/>
              </a:rPr>
            </a:br>
            <a:r>
              <a:rPr lang="en-CA" sz="34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400" dirty="0">
                <a:solidFill>
                  <a:schemeClr val="bg1"/>
                </a:solidFill>
                <a:latin typeface="+mn-lt"/>
              </a:rPr>
            </a:br>
            <a:endParaRPr lang="en-CA" sz="3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92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250692" cy="2438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097" y="122301"/>
            <a:ext cx="8508732" cy="5535549"/>
          </a:xfrm>
        </p:spPr>
        <p:txBody>
          <a:bodyPr>
            <a:noAutofit/>
          </a:bodyPr>
          <a:lstStyle/>
          <a:p>
            <a:r>
              <a:rPr lang="en-CA" sz="3400" dirty="0">
                <a:solidFill>
                  <a:schemeClr val="bg1"/>
                </a:solidFill>
                <a:latin typeface="+mn-lt"/>
              </a:rPr>
              <a:t>Prayer that Responds to the Mercy of God </a:t>
            </a:r>
            <a:r>
              <a:rPr lang="en-CA" sz="3200" dirty="0" smtClean="0">
                <a:solidFill>
                  <a:schemeClr val="bg1"/>
                </a:solidFill>
                <a:latin typeface="+mn-lt"/>
              </a:rPr>
              <a:t>					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CA" sz="2800" dirty="0">
                <a:solidFill>
                  <a:schemeClr val="bg1"/>
                </a:solidFill>
                <a:latin typeface="+mn-lt"/>
              </a:rPr>
              <a:t>18:16 – 21; 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19:13)</a:t>
            </a:r>
            <a:br>
              <a:rPr lang="en-CA" sz="2800" dirty="0" smtClean="0">
                <a:solidFill>
                  <a:schemeClr val="bg1"/>
                </a:solidFill>
                <a:latin typeface="+mn-lt"/>
              </a:rPr>
            </a:br>
            <a:r>
              <a:rPr lang="en-CA" sz="3400" dirty="0" smtClean="0">
                <a:solidFill>
                  <a:schemeClr val="bg1"/>
                </a:solidFill>
                <a:latin typeface="+mn-lt"/>
              </a:rPr>
              <a:t>Prayer </a:t>
            </a:r>
            <a:r>
              <a:rPr lang="en-CA" sz="3400" dirty="0">
                <a:solidFill>
                  <a:schemeClr val="bg1"/>
                </a:solidFill>
                <a:latin typeface="+mn-lt"/>
              </a:rPr>
              <a:t>that takes a Stand for the Justice of God </a:t>
            </a:r>
            <a:r>
              <a:rPr lang="en-CA" sz="3400" dirty="0" smtClean="0">
                <a:solidFill>
                  <a:schemeClr val="bg1"/>
                </a:solidFill>
                <a:latin typeface="+mn-lt"/>
              </a:rPr>
              <a:t>				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CA" sz="2800" dirty="0">
                <a:solidFill>
                  <a:schemeClr val="bg1"/>
                </a:solidFill>
                <a:latin typeface="+mn-lt"/>
              </a:rPr>
              <a:t>18:22 – 33; 19:27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)</a:t>
            </a:r>
            <a:br>
              <a:rPr lang="en-CA" sz="2800" dirty="0" smtClean="0">
                <a:solidFill>
                  <a:schemeClr val="bg1"/>
                </a:solidFill>
                <a:latin typeface="+mn-lt"/>
              </a:rPr>
            </a:br>
            <a:r>
              <a:rPr lang="en-CA" sz="3400" dirty="0">
                <a:solidFill>
                  <a:schemeClr val="bg1"/>
                </a:solidFill>
                <a:latin typeface="+mn-lt"/>
              </a:rPr>
              <a:t>Prayer that </a:t>
            </a:r>
            <a:r>
              <a:rPr lang="en-CA" sz="3400" dirty="0" smtClean="0">
                <a:solidFill>
                  <a:schemeClr val="bg1"/>
                </a:solidFill>
                <a:latin typeface="+mn-lt"/>
              </a:rPr>
              <a:t>Aligns </a:t>
            </a:r>
            <a:r>
              <a:rPr lang="en-CA" sz="3400" dirty="0">
                <a:solidFill>
                  <a:schemeClr val="bg1"/>
                </a:solidFill>
                <a:latin typeface="+mn-lt"/>
              </a:rPr>
              <a:t>with the Purposes of God </a:t>
            </a:r>
            <a:r>
              <a:rPr lang="en-CA" sz="3400" dirty="0" smtClean="0">
                <a:solidFill>
                  <a:schemeClr val="bg1"/>
                </a:solidFill>
                <a:latin typeface="+mn-lt"/>
              </a:rPr>
              <a:t>					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CA" sz="2800" dirty="0">
                <a:solidFill>
                  <a:schemeClr val="bg1"/>
                </a:solidFill>
                <a:latin typeface="+mn-lt"/>
              </a:rPr>
              <a:t>19:1 - 29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)</a:t>
            </a:r>
            <a:br>
              <a:rPr lang="en-CA" sz="2800" dirty="0" smtClean="0">
                <a:solidFill>
                  <a:schemeClr val="bg1"/>
                </a:solidFill>
                <a:latin typeface="+mn-lt"/>
              </a:rPr>
            </a:br>
            <a:r>
              <a:rPr lang="en-CA" sz="3400" dirty="0">
                <a:solidFill>
                  <a:schemeClr val="bg1"/>
                </a:solidFill>
                <a:latin typeface="+mn-lt"/>
              </a:rPr>
              <a:t>Prayer that leaves a Legacy in the Will of God </a:t>
            </a:r>
            <a:r>
              <a:rPr lang="en-CA" sz="3400" dirty="0" smtClean="0">
                <a:solidFill>
                  <a:schemeClr val="bg1"/>
                </a:solidFill>
                <a:latin typeface="+mn-lt"/>
              </a:rPr>
              <a:t>					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CA" sz="2800" dirty="0">
                <a:solidFill>
                  <a:schemeClr val="bg1"/>
                </a:solidFill>
                <a:latin typeface="+mn-lt"/>
              </a:rPr>
              <a:t>19:30 – 38)</a:t>
            </a:r>
            <a:br>
              <a:rPr lang="en-CA" sz="2800" dirty="0">
                <a:solidFill>
                  <a:schemeClr val="bg1"/>
                </a:solidFill>
                <a:latin typeface="+mn-lt"/>
              </a:rPr>
            </a:br>
            <a:r>
              <a:rPr lang="en-CA" sz="34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400" dirty="0">
                <a:solidFill>
                  <a:schemeClr val="bg1"/>
                </a:solidFill>
                <a:latin typeface="+mn-lt"/>
              </a:rPr>
            </a:br>
            <a:r>
              <a:rPr lang="en-CA" sz="34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400" dirty="0">
                <a:solidFill>
                  <a:schemeClr val="bg1"/>
                </a:solidFill>
                <a:latin typeface="+mn-lt"/>
              </a:rPr>
            </a:br>
            <a:r>
              <a:rPr lang="en-CA" sz="34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400" dirty="0">
                <a:solidFill>
                  <a:schemeClr val="bg1"/>
                </a:solidFill>
                <a:latin typeface="+mn-lt"/>
              </a:rPr>
            </a:br>
            <a:endParaRPr lang="en-CA" sz="3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33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097" y="122301"/>
            <a:ext cx="8508732" cy="5535549"/>
          </a:xfrm>
        </p:spPr>
        <p:txBody>
          <a:bodyPr>
            <a:noAutofit/>
          </a:bodyPr>
          <a:lstStyle/>
          <a:p>
            <a:r>
              <a:rPr lang="en-CA" sz="34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400" dirty="0">
                <a:solidFill>
                  <a:schemeClr val="bg1"/>
                </a:solidFill>
                <a:latin typeface="+mn-lt"/>
              </a:rPr>
            </a:br>
            <a:endParaRPr lang="en-CA" sz="3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" y="122301"/>
            <a:ext cx="3401127" cy="5177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0362" y="327259"/>
            <a:ext cx="7507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i="1" dirty="0" smtClean="0">
                <a:solidFill>
                  <a:schemeClr val="bg1"/>
                </a:solidFill>
              </a:rPr>
              <a:t>‘Holy </a:t>
            </a:r>
            <a:r>
              <a:rPr lang="en-CA" sz="3600" i="1" dirty="0">
                <a:solidFill>
                  <a:schemeClr val="bg1"/>
                </a:solidFill>
              </a:rPr>
              <a:t>sexuality consists of two paths: chastity in singleness and faithfulness in </a:t>
            </a:r>
            <a:r>
              <a:rPr lang="en-CA" sz="3600" i="1" dirty="0" smtClean="0">
                <a:solidFill>
                  <a:schemeClr val="bg1"/>
                </a:solidFill>
              </a:rPr>
              <a:t>marriage.’   		</a:t>
            </a:r>
            <a:r>
              <a:rPr lang="en-CA" sz="2400" i="1" dirty="0" smtClean="0">
                <a:solidFill>
                  <a:schemeClr val="bg1"/>
                </a:solidFill>
              </a:rPr>
              <a:t>Christopher Yuan</a:t>
            </a:r>
            <a:r>
              <a:rPr lang="en-CA" sz="3600" i="1" dirty="0" smtClean="0">
                <a:solidFill>
                  <a:schemeClr val="bg1"/>
                </a:solidFill>
              </a:rPr>
              <a:t> 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" y="328612"/>
            <a:ext cx="997267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097" y="122301"/>
            <a:ext cx="8508732" cy="5535549"/>
          </a:xfrm>
        </p:spPr>
        <p:txBody>
          <a:bodyPr>
            <a:noAutofit/>
          </a:bodyPr>
          <a:lstStyle/>
          <a:p>
            <a:r>
              <a:rPr lang="en-CA" sz="34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400" dirty="0">
                <a:solidFill>
                  <a:schemeClr val="bg1"/>
                </a:solidFill>
                <a:latin typeface="+mn-lt"/>
              </a:rPr>
            </a:br>
            <a:endParaRPr lang="en-CA" sz="3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0362" y="327259"/>
            <a:ext cx="75077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i="1" dirty="0" smtClean="0">
                <a:solidFill>
                  <a:schemeClr val="bg1"/>
                </a:solidFill>
              </a:rPr>
              <a:t>‘</a:t>
            </a:r>
            <a:r>
              <a:rPr lang="en-US" sz="3600" i="1" dirty="0" smtClean="0">
                <a:solidFill>
                  <a:schemeClr val="bg1"/>
                </a:solidFill>
              </a:rPr>
              <a:t>I </a:t>
            </a:r>
            <a:r>
              <a:rPr lang="en-US" sz="3600" i="1" dirty="0">
                <a:solidFill>
                  <a:schemeClr val="bg1"/>
                </a:solidFill>
              </a:rPr>
              <a:t>used to think if you fell from grace it was more likely than not the result of one stupendous error, or else an unfortunate accident. I hadn’t learned that it can happen so gradually you don’t lose your stomach or hurt yourself in the landing</a:t>
            </a:r>
            <a:r>
              <a:rPr lang="en-US" sz="3600" i="1" dirty="0" smtClean="0">
                <a:solidFill>
                  <a:schemeClr val="bg1"/>
                </a:solidFill>
              </a:rPr>
              <a:t>.’    </a:t>
            </a:r>
            <a:r>
              <a:rPr lang="en-US" sz="2400" i="1" dirty="0" smtClean="0">
                <a:solidFill>
                  <a:schemeClr val="bg1"/>
                </a:solidFill>
              </a:rPr>
              <a:t>Jane Hamilton</a:t>
            </a:r>
            <a:r>
              <a:rPr lang="en-US" sz="3600" i="1" dirty="0" smtClean="0">
                <a:solidFill>
                  <a:schemeClr val="bg1"/>
                </a:solidFill>
              </a:rPr>
              <a:t> </a:t>
            </a:r>
            <a:endParaRPr lang="en-CA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6" y="122301"/>
            <a:ext cx="3262521" cy="49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96" y="286351"/>
            <a:ext cx="8319436" cy="623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250692" cy="2438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6218" y="122302"/>
            <a:ext cx="8755781" cy="2842280"/>
          </a:xfrm>
        </p:spPr>
        <p:txBody>
          <a:bodyPr>
            <a:noAutofit/>
          </a:bodyPr>
          <a:lstStyle/>
          <a:p>
            <a:r>
              <a:rPr lang="en-CA" sz="3100" u="sng" dirty="0">
                <a:solidFill>
                  <a:schemeClr val="bg1"/>
                </a:solidFill>
                <a:latin typeface="+mn-lt"/>
              </a:rPr>
              <a:t>Questions for </a:t>
            </a:r>
            <a:r>
              <a:rPr lang="en-CA" sz="3100" u="sng" dirty="0" smtClean="0">
                <a:solidFill>
                  <a:schemeClr val="bg1"/>
                </a:solidFill>
                <a:latin typeface="+mn-lt"/>
              </a:rPr>
              <a:t>Reflection, Discussion and Application:</a:t>
            </a:r>
            <a:r>
              <a:rPr lang="en-CA" sz="31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100" dirty="0">
                <a:solidFill>
                  <a:schemeClr val="bg1"/>
                </a:solidFill>
                <a:latin typeface="+mn-lt"/>
              </a:rPr>
            </a:br>
            <a:r>
              <a:rPr lang="en-CA" sz="34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400" dirty="0">
                <a:solidFill>
                  <a:schemeClr val="bg1"/>
                </a:solidFill>
                <a:latin typeface="+mn-lt"/>
              </a:rPr>
            </a:br>
            <a:endParaRPr lang="en-CA" sz="3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85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9249" cy="2868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8274" y="313783"/>
            <a:ext cx="64970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i="1" dirty="0" smtClean="0">
                <a:solidFill>
                  <a:schemeClr val="bg1"/>
                </a:solidFill>
              </a:rPr>
              <a:t>‘And he stood between the dead and the living, and the plagues was stopped.’  </a:t>
            </a:r>
          </a:p>
          <a:p>
            <a:r>
              <a:rPr lang="en-CA" sz="4000" i="1" dirty="0">
                <a:solidFill>
                  <a:schemeClr val="bg1"/>
                </a:solidFill>
              </a:rPr>
              <a:t>	</a:t>
            </a:r>
            <a:r>
              <a:rPr lang="en-CA" sz="4000" i="1" dirty="0" smtClean="0">
                <a:solidFill>
                  <a:schemeClr val="bg1"/>
                </a:solidFill>
              </a:rPr>
              <a:t>		</a:t>
            </a:r>
            <a:r>
              <a:rPr lang="en-CA" sz="2800" i="1" dirty="0" smtClean="0">
                <a:solidFill>
                  <a:schemeClr val="bg1"/>
                </a:solidFill>
              </a:rPr>
              <a:t>Numbers 16:48</a:t>
            </a:r>
            <a:endParaRPr lang="en-CA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5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4236720" cy="3177540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u="sng" dirty="0" smtClean="0">
                <a:solidFill>
                  <a:schemeClr val="bg1"/>
                </a:solidFill>
              </a:rPr>
              <a:t>Abraham: Emerging from Spiritual Adolescence</a:t>
            </a:r>
          </a:p>
          <a:p>
            <a:pPr lvl="0">
              <a:lnSpc>
                <a:spcPct val="150000"/>
              </a:lnSpc>
            </a:pPr>
            <a:r>
              <a:rPr lang="en-CA" sz="3000" dirty="0" err="1" smtClean="0">
                <a:solidFill>
                  <a:schemeClr val="bg1"/>
                </a:solidFill>
              </a:rPr>
              <a:t>i</a:t>
            </a:r>
            <a:r>
              <a:rPr lang="en-CA" sz="3000" dirty="0" smtClean="0">
                <a:solidFill>
                  <a:schemeClr val="bg1"/>
                </a:solidFill>
              </a:rPr>
              <a:t>. </a:t>
            </a:r>
            <a:r>
              <a:rPr lang="en-CA" sz="3000" dirty="0">
                <a:solidFill>
                  <a:schemeClr val="bg1"/>
                </a:solidFill>
              </a:rPr>
              <a:t>A New Posture before God (</a:t>
            </a:r>
            <a:r>
              <a:rPr lang="en-CA" sz="3000" dirty="0" smtClean="0">
                <a:solidFill>
                  <a:schemeClr val="bg1"/>
                </a:solidFill>
              </a:rPr>
              <a:t>17:2 - 3</a:t>
            </a:r>
            <a:r>
              <a:rPr lang="en-CA" sz="3000" dirty="0">
                <a:solidFill>
                  <a:schemeClr val="bg1"/>
                </a:solidFill>
              </a:rPr>
              <a:t>, 17)</a:t>
            </a:r>
          </a:p>
          <a:p>
            <a:pPr lvl="0">
              <a:lnSpc>
                <a:spcPct val="150000"/>
              </a:lnSpc>
            </a:pPr>
            <a:r>
              <a:rPr lang="en-CA" sz="3000" dirty="0" smtClean="0">
                <a:solidFill>
                  <a:schemeClr val="bg1"/>
                </a:solidFill>
              </a:rPr>
              <a:t>ii. A </a:t>
            </a:r>
            <a:r>
              <a:rPr lang="en-CA" sz="3000" dirty="0">
                <a:solidFill>
                  <a:schemeClr val="bg1"/>
                </a:solidFill>
              </a:rPr>
              <a:t>New Identity from God (17:5 - 6, 15 - 16)</a:t>
            </a:r>
          </a:p>
          <a:p>
            <a:pPr lvl="0">
              <a:lnSpc>
                <a:spcPct val="150000"/>
              </a:lnSpc>
            </a:pPr>
            <a:r>
              <a:rPr lang="en-CA" sz="3000" dirty="0" smtClean="0">
                <a:solidFill>
                  <a:schemeClr val="bg1"/>
                </a:solidFill>
              </a:rPr>
              <a:t>iii. A </a:t>
            </a:r>
            <a:r>
              <a:rPr lang="en-CA" sz="3000" dirty="0">
                <a:solidFill>
                  <a:schemeClr val="bg1"/>
                </a:solidFill>
              </a:rPr>
              <a:t>New Relationship </a:t>
            </a:r>
            <a:r>
              <a:rPr lang="en-CA" sz="3000" dirty="0" smtClean="0">
                <a:solidFill>
                  <a:schemeClr val="bg1"/>
                </a:solidFill>
              </a:rPr>
              <a:t>with </a:t>
            </a:r>
            <a:r>
              <a:rPr lang="en-CA" sz="3000" dirty="0">
                <a:solidFill>
                  <a:schemeClr val="bg1"/>
                </a:solidFill>
              </a:rPr>
              <a:t>God </a:t>
            </a:r>
            <a:r>
              <a:rPr lang="en-CA" sz="3000" dirty="0" smtClean="0">
                <a:solidFill>
                  <a:schemeClr val="bg1"/>
                </a:solidFill>
              </a:rPr>
              <a:t>(17:9 - 14)</a:t>
            </a:r>
            <a:endParaRPr lang="en-CA" sz="30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CA" sz="3000" dirty="0" smtClean="0">
                <a:solidFill>
                  <a:schemeClr val="bg1"/>
                </a:solidFill>
              </a:rPr>
              <a:t>iv. A </a:t>
            </a:r>
            <a:r>
              <a:rPr lang="en-CA" sz="3000" dirty="0">
                <a:solidFill>
                  <a:schemeClr val="bg1"/>
                </a:solidFill>
              </a:rPr>
              <a:t>New Obedience to God (17:23 – 27)</a:t>
            </a:r>
          </a:p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4236720" cy="3177540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2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5628" y="192505"/>
            <a:ext cx="7132321" cy="2810577"/>
          </a:xfrm>
        </p:spPr>
        <p:txBody>
          <a:bodyPr>
            <a:noAutofit/>
          </a:bodyPr>
          <a:lstStyle/>
          <a:p>
            <a:r>
              <a:rPr lang="es-ES" altLang="en-US" sz="3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altLang="en-US" dirty="0" err="1" smtClean="0">
                <a:solidFill>
                  <a:schemeClr val="bg1"/>
                </a:solidFill>
                <a:latin typeface="+mn-lt"/>
              </a:rPr>
              <a:t>Scripture</a:t>
            </a:r>
            <a:r>
              <a:rPr lang="es-ES" altLang="en-US" dirty="0" smtClean="0">
                <a:solidFill>
                  <a:schemeClr val="bg1"/>
                </a:solidFill>
                <a:latin typeface="+mn-lt"/>
              </a:rPr>
              <a:t> Reading:</a:t>
            </a:r>
            <a:br>
              <a:rPr lang="es-ES" altLang="en-US" dirty="0" smtClean="0">
                <a:solidFill>
                  <a:schemeClr val="bg1"/>
                </a:solidFill>
                <a:latin typeface="+mn-lt"/>
              </a:rPr>
            </a:br>
            <a:r>
              <a:rPr lang="es-ES" altLang="en-US" sz="4000" dirty="0">
                <a:solidFill>
                  <a:schemeClr val="bg1"/>
                </a:solidFill>
                <a:latin typeface="+mn-lt"/>
              </a:rPr>
              <a:t/>
            </a:r>
            <a:br>
              <a:rPr lang="es-ES" altLang="en-US" sz="4000" dirty="0">
                <a:solidFill>
                  <a:schemeClr val="bg1"/>
                </a:solidFill>
                <a:latin typeface="+mn-lt"/>
              </a:rPr>
            </a:br>
            <a:r>
              <a:rPr lang="es-ES" altLang="en-US" sz="4000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es-ES" altLang="en-US" sz="4000" dirty="0" err="1" smtClean="0">
                <a:solidFill>
                  <a:schemeClr val="bg1"/>
                </a:solidFill>
                <a:latin typeface="+mn-lt"/>
              </a:rPr>
              <a:t>Genesis</a:t>
            </a:r>
            <a:r>
              <a:rPr lang="es-ES" altLang="en-US" sz="4000" dirty="0" smtClean="0">
                <a:solidFill>
                  <a:schemeClr val="bg1"/>
                </a:solidFill>
                <a:latin typeface="+mn-lt"/>
              </a:rPr>
              <a:t> 18:22 - 33</a:t>
            </a:r>
            <a:r>
              <a:rPr lang="es-ES" altLang="en-US" sz="4000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ES" altLang="en-US" sz="4000" i="1" dirty="0" smtClean="0">
                <a:solidFill>
                  <a:schemeClr val="bg1"/>
                </a:solidFill>
                <a:latin typeface="+mn-lt"/>
              </a:rPr>
            </a:br>
            <a:r>
              <a:rPr lang="es-ES" altLang="en-US" sz="40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s-ES" altLang="en-US" sz="4000" i="1" dirty="0">
                <a:solidFill>
                  <a:schemeClr val="bg1"/>
                </a:solidFill>
                <a:latin typeface="+mn-lt"/>
              </a:rPr>
            </a:br>
            <a:endParaRPr lang="en-US" altLang="en-US" sz="40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4236720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5628" y="192505"/>
            <a:ext cx="7132321" cy="2810577"/>
          </a:xfrm>
        </p:spPr>
        <p:txBody>
          <a:bodyPr>
            <a:noAutofit/>
          </a:bodyPr>
          <a:lstStyle/>
          <a:p>
            <a:r>
              <a:rPr lang="es-ES" altLang="en-US" sz="3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altLang="en-US" sz="40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s-ES" altLang="en-US" sz="4000" i="1" dirty="0">
                <a:solidFill>
                  <a:schemeClr val="bg1"/>
                </a:solidFill>
                <a:latin typeface="+mn-lt"/>
              </a:rPr>
            </a:br>
            <a:endParaRPr lang="en-US" altLang="en-US" sz="40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5" y="103171"/>
            <a:ext cx="3331646" cy="4858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9356" y="317634"/>
            <a:ext cx="74403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800" i="1" dirty="0" smtClean="0">
                <a:solidFill>
                  <a:schemeClr val="bg1"/>
                </a:solidFill>
              </a:rPr>
              <a:t>‘The </a:t>
            </a:r>
            <a:r>
              <a:rPr lang="en-CA" sz="3800" i="1" dirty="0">
                <a:solidFill>
                  <a:schemeClr val="bg1"/>
                </a:solidFill>
              </a:rPr>
              <a:t>sign of a good story is that </a:t>
            </a:r>
            <a:r>
              <a:rPr lang="en-CA" sz="3800" i="1" dirty="0" smtClean="0">
                <a:solidFill>
                  <a:schemeClr val="bg1"/>
                </a:solidFill>
              </a:rPr>
              <a:t>even </a:t>
            </a:r>
            <a:r>
              <a:rPr lang="en-CA" sz="3800" i="1" dirty="0">
                <a:solidFill>
                  <a:schemeClr val="bg1"/>
                </a:solidFill>
              </a:rPr>
              <a:t>when you are done with it, it is not done with you</a:t>
            </a:r>
            <a:r>
              <a:rPr lang="en-CA" sz="3800" dirty="0" smtClean="0">
                <a:solidFill>
                  <a:schemeClr val="bg1"/>
                </a:solidFill>
              </a:rPr>
              <a:t>.’</a:t>
            </a:r>
            <a:r>
              <a:rPr lang="en-CA" sz="2800" dirty="0" smtClean="0">
                <a:solidFill>
                  <a:schemeClr val="bg1"/>
                </a:solidFill>
              </a:rPr>
              <a:t> 	</a:t>
            </a:r>
            <a:r>
              <a:rPr lang="en-CA" sz="2400" i="1" dirty="0" smtClean="0">
                <a:solidFill>
                  <a:schemeClr val="bg1"/>
                </a:solidFill>
              </a:rPr>
              <a:t>William J. Bausch</a:t>
            </a:r>
            <a:endParaRPr lang="en-CA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372</Words>
  <Application>Microsoft Office PowerPoint</Application>
  <PresentationFormat>Widescreen</PresentationFormat>
  <Paragraphs>38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宋体</vt:lpstr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  </vt:lpstr>
      <vt:lpstr>“  </vt:lpstr>
      <vt:lpstr> Scripture Reading:   Genesis 18:22 - 33  </vt:lpstr>
      <vt:lpstr>  </vt:lpstr>
      <vt:lpstr>  </vt:lpstr>
      <vt:lpstr>  </vt:lpstr>
      <vt:lpstr>  </vt:lpstr>
      <vt:lpstr>  </vt:lpstr>
      <vt:lpstr> </vt:lpstr>
      <vt:lpstr> </vt:lpstr>
      <vt:lpstr> </vt:lpstr>
      <vt:lpstr> ‘The Lord appeared to Abraham by the oaks of Mamre…’     Genesis 18:1  </vt:lpstr>
      <vt:lpstr> ‘He lifted up his eyes and looked, and behold three men were standing in front of him.’      Genesis 18:2  </vt:lpstr>
      <vt:lpstr>The Lord said, Because the outcry against Sodom and Gomorrah is great and their sin is very grave, I will go down to see whether they have done altogether according to the outcry that has come to me. And if not, I will know. (18:20)  </vt:lpstr>
      <vt:lpstr>‘So the men turned from there and went toward Sodom, but Abraham still stood before the Lord.’ (18:22)   </vt:lpstr>
      <vt:lpstr>‘And the LORD went His way, when He had finished speaking to Abraham, and Abraham returned to His place.’ (18:33)   </vt:lpstr>
      <vt:lpstr>‘The two angels came to Sodom in the evening…’ (19:1) </vt:lpstr>
      <vt:lpstr>Prayer that Responds to the Mercy of God      (18:16 – 21; 19:13)   </vt:lpstr>
      <vt:lpstr>Prayer that Responds to the Mercy of God      (18:16 – 21; 19:13) Prayer that takes a Stand for the Justice of God     (18:22 – 33; 19:27)   </vt:lpstr>
      <vt:lpstr>Prayer that Responds to the Mercy of God      (18:16 – 21; 19:13) Prayer that takes a Stand for the Justice of God     (18:22 – 33; 19:27) Prayer that Aligns with the Purposes of God      (19:1 - 29)   </vt:lpstr>
      <vt:lpstr>Prayer that Responds to the Mercy of God      (18:16 – 21; 19:13) Prayer that takes a Stand for the Justice of God     (18:22 – 33; 19:27) Prayer that Aligns with the Purposes of God      (19:1 - 29) Prayer that leaves a Legacy in the Will of God      (19:30 – 38)    </vt:lpstr>
      <vt:lpstr> </vt:lpstr>
      <vt:lpstr>PowerPoint Presentation</vt:lpstr>
      <vt:lpstr> </vt:lpstr>
      <vt:lpstr>Questions for Reflection, Discussion and Application:  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Janke</dc:creator>
  <cp:lastModifiedBy>Terry Janke</cp:lastModifiedBy>
  <cp:revision>36</cp:revision>
  <dcterms:created xsi:type="dcterms:W3CDTF">2020-04-01T02:51:48Z</dcterms:created>
  <dcterms:modified xsi:type="dcterms:W3CDTF">2020-04-05T14:44:08Z</dcterms:modified>
</cp:coreProperties>
</file>